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49.xml" ContentType="application/vnd.openxmlformats-officedocument.presentationml.slide+xml"/>
  <Override PartName="/ppt/notesSlides/notesSlide30.xml" ContentType="application/vnd.openxmlformats-officedocument.presentationml.notesSlide+xml"/>
  <Default Extension="bin" ContentType="application/vnd.openxmlformats-officedocument.presentationml.printerSettings"/>
  <Override PartName="/ppt/slideLayouts/slideLayout20.xml" ContentType="application/vnd.openxmlformats-officedocument.presentationml.slideLayout+xml"/>
  <Override PartName="/ppt/slideLayouts/slideLayout17.xml" ContentType="application/vnd.openxmlformats-officedocument.presentationml.slideLayout+xml"/>
  <Override PartName="/ppt/notesSlides/notesSlide13.xml" ContentType="application/vnd.openxmlformats-officedocument.presentationml.notesSlide+xml"/>
  <Override PartName="/ppt/notesSlides/notesSlide29.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3.xml" ContentType="application/vnd.openxmlformats-officedocument.presentationml.slide+xml"/>
  <Override PartName="/ppt/notesSlides/notesSlide34.xml" ContentType="application/vnd.openxmlformats-officedocument.presentationml.notes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36.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46.xml" ContentType="application/vnd.openxmlformats-officedocument.presentationml.slide+xml"/>
  <Override PartName="/ppt/notesSlides/notesSlide41.xml" ContentType="application/vnd.openxmlformats-officedocument.presentationml.notesSlide+xml"/>
  <Override PartName="/ppt/notesSlides/notesSlide8.xml" ContentType="application/vnd.openxmlformats-officedocument.presentationml.notesSlide+xml"/>
  <Override PartName="/ppt/slideLayouts/slideLayout14.xml" ContentType="application/vnd.openxmlformats-officedocument.presentationml.slideLayout+xml"/>
  <Override PartName="/ppt/notesSlides/notesSlide26.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15.xml" ContentType="application/vnd.openxmlformats-officedocument.presentationml.slide+xml"/>
  <Override PartName="/ppt/notesSlides/notesSlide31.xml" ContentType="application/vnd.openxmlformats-officedocument.presentationml.notesSlide+xml"/>
  <Override PartName="/ppt/slides/slide20.xml" ContentType="application/vnd.openxmlformats-officedocument.presentationml.slide+xml"/>
  <Override PartName="/ppt/slideLayouts/slideLayout18.xml" ContentType="application/vnd.openxmlformats-officedocument.presentationml.slideLayout+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notesSlides/notesSlide35.xml" ContentType="application/vnd.openxmlformats-officedocument.presentationml.notesSlide+xml"/>
  <Override PartName="/ppt/slides/slide24.xml" ContentType="application/vnd.openxmlformats-officedocument.presentationml.slide+xml"/>
  <Override PartName="/ppt/slides/slide43.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s/slide12.xml" ContentType="application/vnd.openxmlformats-officedocument.presentationml.slide+xml"/>
  <Override PartName="/ppt/slideLayouts/slideLayout6.xml" ContentType="application/vnd.openxmlformats-officedocument.presentationml.slideLayout+xml"/>
  <Override PartName="/ppt/slides/slide28.xml" ContentType="application/vnd.openxmlformats-officedocument.presentationml.slide+xml"/>
  <Override PartName="/ppt/slides/slide50.xml" ContentType="application/vnd.openxmlformats-officedocument.presentationml.slide+xml"/>
  <Override PartName="/ppt/slides/slide47.xml" ContentType="application/vnd.openxmlformats-officedocument.presentationml.slide+xml"/>
  <Override PartName="/ppt/slides/slide31.xml" ContentType="application/vnd.openxmlformats-officedocument.presentationml.slide+xml"/>
  <Override PartName="/ppt/notesSlides/notesSlide42.xml" ContentType="application/vnd.openxmlformats-officedocument.presentationml.notesSlide+xml"/>
  <Override PartName="/ppt/notesSlides/notesSlide9.xml" ContentType="application/vnd.openxmlformats-officedocument.presentationml.notesSlide+xml"/>
  <Override PartName="/ppt/slideLayouts/slideLayout15.xml" ContentType="application/vnd.openxmlformats-officedocument.presentationml.slideLayout+xml"/>
  <Override PartName="/ppt/notesSlides/notesSlide11.xml" ContentType="application/vnd.openxmlformats-officedocument.presentationml.notesSlide+xml"/>
  <Default Extension="rels" ContentType="application/vnd.openxmlformats-package.relationships+xml"/>
  <Override PartName="/ppt/notesSlides/notesSlide27.xml" ContentType="application/vnd.openxmlformats-officedocument.presentationml.notesSlide+xml"/>
  <Override PartName="/ppt/slides/slide16.xml" ContentType="application/vnd.openxmlformats-officedocument.presentationml.slide+xml"/>
  <Override PartName="/ppt/slides/slide35.xml" ContentType="application/vnd.openxmlformats-officedocument.presentationml.slide+xml"/>
  <Override PartName="/ppt/slides/slide1.xml" ContentType="application/vnd.openxmlformats-officedocument.presentationml.slide+xml"/>
  <Override PartName="/ppt/notesSlides/notesSlide32.xml" ContentType="application/vnd.openxmlformats-officedocument.presentationml.notesSlide+xml"/>
  <Override PartName="/ppt/slides/slide21.xml" ContentType="application/vnd.openxmlformats-officedocument.presentationml.slide+xml"/>
  <Override PartName="/ppt/slides/slide40.xml" ContentType="application/vnd.openxmlformats-officedocument.presentationml.slide+xml"/>
  <Override PartName="/ppt/slideLayouts/slideLayout19.xml" ContentType="application/vnd.openxmlformats-officedocument.presentationml.slideLayout+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notesSlides/notesSlide20.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slideLayouts/slideLayout12.xml" ContentType="application/vnd.openxmlformats-officedocument.presentationml.slideLayout+xml"/>
  <Override PartName="/ppt/notesSlides/notesSlide19.xml" ContentType="application/vnd.openxmlformats-officedocument.presentationml.notesSlide+xml"/>
  <Override PartName="/ppt/notesSlides/notesSlide38.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48.xml" ContentType="application/vnd.openxmlformats-officedocument.presentationml.slide+xml"/>
  <Override PartName="/ppt/notesSlides/notesSlide10.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viewProps.xml" ContentType="application/vnd.openxmlformats-officedocument.presentationml.viewProps+xml"/>
  <Override PartName="/ppt/slides/slide29.xml" ContentType="application/vnd.openxmlformats-officedocument.presentationml.slide+xml"/>
  <Override PartName="/ppt/slideLayouts/slideLayout16.xml" ContentType="application/vnd.openxmlformats-officedocument.presentationml.slideLayout+xml"/>
  <Override PartName="/ppt/notesSlides/notesSlide43.xml" ContentType="application/vnd.openxmlformats-officedocument.presentationml.notes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presentation.xml" ContentType="application/vnd.openxmlformats-officedocument.presentationml.presentation.main+xml"/>
  <Override PartName="/ppt/slides/slide2.xml" ContentType="application/vnd.openxmlformats-officedocument.presentationml.slide+xml"/>
  <Override PartName="/ppt/notesSlides/notesSlide33.xml" ContentType="application/vnd.openxmlformats-officedocument.presentationml.notesSlide+xml"/>
  <Override PartName="/ppt/slides/slide22.xml" ContentType="application/vnd.openxmlformats-officedocument.presentationml.slide+xml"/>
  <Override PartName="/ppt/slides/slide41.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21.xml" ContentType="application/vnd.openxmlformats-officedocument.presentationml.notes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notesSlides/notesSlide40.xml" ContentType="application/vnd.openxmlformats-officedocument.presentationml.notesSlide+xml"/>
  <Default Extension="pdf" ContentType="application/pdf"/>
  <Override PartName="/ppt/slideLayouts/slideLayout13.xml" ContentType="application/vnd.openxmlformats-officedocument.presentationml.slideLayout+xml"/>
  <Override PartName="/ppt/notesSlides/notesSlide39.xml" ContentType="application/vnd.openxmlformats-officedocument.presentationml.notesSlide+xml"/>
  <Default Extension="png" ContentType="image/png"/>
  <Override PartName="/ppt/notesSlides/notesSlide25.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53"/>
  </p:notesMasterIdLst>
  <p:sldIdLst>
    <p:sldId id="256" r:id="rId2"/>
    <p:sldId id="258" r:id="rId3"/>
    <p:sldId id="265" r:id="rId4"/>
    <p:sldId id="257" r:id="rId5"/>
    <p:sldId id="286" r:id="rId6"/>
    <p:sldId id="287" r:id="rId7"/>
    <p:sldId id="288" r:id="rId8"/>
    <p:sldId id="264" r:id="rId9"/>
    <p:sldId id="289" r:id="rId10"/>
    <p:sldId id="266" r:id="rId11"/>
    <p:sldId id="285" r:id="rId12"/>
    <p:sldId id="312" r:id="rId13"/>
    <p:sldId id="313" r:id="rId14"/>
    <p:sldId id="314" r:id="rId15"/>
    <p:sldId id="315" r:id="rId16"/>
    <p:sldId id="290" r:id="rId17"/>
    <p:sldId id="311" r:id="rId18"/>
    <p:sldId id="259" r:id="rId19"/>
    <p:sldId id="267" r:id="rId20"/>
    <p:sldId id="268" r:id="rId21"/>
    <p:sldId id="269" r:id="rId22"/>
    <p:sldId id="275" r:id="rId23"/>
    <p:sldId id="270" r:id="rId24"/>
    <p:sldId id="299" r:id="rId25"/>
    <p:sldId id="284" r:id="rId26"/>
    <p:sldId id="274" r:id="rId27"/>
    <p:sldId id="260" r:id="rId28"/>
    <p:sldId id="291" r:id="rId29"/>
    <p:sldId id="292" r:id="rId30"/>
    <p:sldId id="293" r:id="rId31"/>
    <p:sldId id="271" r:id="rId32"/>
    <p:sldId id="261" r:id="rId33"/>
    <p:sldId id="294" r:id="rId34"/>
    <p:sldId id="306" r:id="rId35"/>
    <p:sldId id="307" r:id="rId36"/>
    <p:sldId id="272" r:id="rId37"/>
    <p:sldId id="308" r:id="rId38"/>
    <p:sldId id="296" r:id="rId39"/>
    <p:sldId id="273" r:id="rId40"/>
    <p:sldId id="276" r:id="rId41"/>
    <p:sldId id="298" r:id="rId42"/>
    <p:sldId id="297" r:id="rId43"/>
    <p:sldId id="280" r:id="rId44"/>
    <p:sldId id="263" r:id="rId45"/>
    <p:sldId id="277" r:id="rId46"/>
    <p:sldId id="278" r:id="rId47"/>
    <p:sldId id="305" r:id="rId48"/>
    <p:sldId id="304" r:id="rId49"/>
    <p:sldId id="309" r:id="rId50"/>
    <p:sldId id="310" r:id="rId51"/>
    <p:sldId id="281"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66829" autoAdjust="0"/>
  </p:normalViewPr>
  <p:slideViewPr>
    <p:cSldViewPr snapToGrid="0" snapToObjects="1">
      <p:cViewPr varScale="1">
        <p:scale>
          <a:sx n="82" d="100"/>
          <a:sy n="82" d="100"/>
        </p:scale>
        <p:origin x="-1648"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763C7E-C1A8-D141-8975-A7C3B026B0DA}" type="datetimeFigureOut">
              <a:rPr lang="en-US" smtClean="0"/>
              <a:pPr/>
              <a:t>11/3/14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30A8E6-8828-F34B-96AE-D50A22755FF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Greetings, and thank</a:t>
            </a:r>
            <a:r>
              <a:rPr lang="en-US" baseline="0" dirty="0" smtClean="0"/>
              <a:t> you for having me here.</a:t>
            </a:r>
          </a:p>
          <a:p>
            <a:endParaRPr lang="en-US" baseline="0" dirty="0" smtClean="0"/>
          </a:p>
          <a:p>
            <a:r>
              <a:rPr lang="en-US" baseline="0" dirty="0" smtClean="0"/>
              <a:t>I’m Emily Short, and I work on conversation in games. My aim for this morning is to talk about interactive dialogue through the lens of a particular project, a Roman thriller called Blood &amp; Laurels&gt;&gt;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…that launched this summer for </a:t>
            </a:r>
            <a:r>
              <a:rPr lang="en-US" baseline="0" dirty="0" err="1" smtClean="0"/>
              <a:t>iPad</a:t>
            </a:r>
            <a:r>
              <a:rPr lang="en-US" baseline="0" dirty="0" smtClean="0"/>
              <a:t>. To do that I’ll be giving a very brief overview of my work up to that point, then talk about the project aims, tools, and approaches for Blood &amp; Laurels, and finally look at what we can learn from response to the work.</a:t>
            </a:r>
            <a:endParaRPr lang="en-US" dirty="0" smtClean="0"/>
          </a:p>
          <a:p>
            <a:endParaRPr lang="en-US" dirty="0" smtClean="0"/>
          </a:p>
          <a:p>
            <a:r>
              <a:rPr lang="en-US" dirty="0" smtClean="0"/>
              <a:t>I should</a:t>
            </a:r>
            <a:r>
              <a:rPr lang="en-US" dirty="0" smtClean="0"/>
              <a:t> frame</a:t>
            </a:r>
            <a:r>
              <a:rPr lang="en-US" baseline="0" dirty="0" smtClean="0"/>
              <a:t> by </a:t>
            </a:r>
            <a:r>
              <a:rPr lang="en-US" baseline="0" dirty="0" smtClean="0"/>
              <a:t>mentioning that Blood &amp; Laurels was developed as a commercial project, originally supported by Linden Lab and then launched on our own. So the project lacks a lot of the purity of a research project: we weren’t trying to refine and test one specific thing, but on the contrary trying to accomplish a whole load of different objectives at once, some of them my objectives, some of them provided for me by management; and then we don’t have research-style feedback, either. We were fortunate, though, to receive a number of thoughtful in-depth reviews and player responses both from mobile gaming websites and from the interactive fiction community, and I will be using that material as a qualitative, if not a quantitative, measure of where we succeeded and where there is still work to be done.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B230A8E6-8828-F34B-96AE-D50A22755FF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I’ve been working in this area for about fifteen years now – here are some of the previous works I’ve built with a heavily conversation focus.</a:t>
            </a:r>
          </a:p>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a:t>
            </a:r>
            <a:r>
              <a:rPr lang="en-US" baseline="0" dirty="0" smtClean="0"/>
              <a:t> the course of these projects, I’ve been working towards a mostly in-my-head idea of what I’d like interactive dialogue to feel like in my games. </a:t>
            </a:r>
          </a:p>
          <a:p>
            <a:endParaRPr lang="en-US" baseline="0" dirty="0" smtClean="0"/>
          </a:p>
          <a:p>
            <a:r>
              <a:rPr lang="en-US" baseline="0" dirty="0" smtClean="0"/>
              <a:t>First of all, I want it to feel </a:t>
            </a:r>
            <a:r>
              <a:rPr lang="en-US" baseline="0" dirty="0" err="1" smtClean="0"/>
              <a:t>explorable</a:t>
            </a:r>
            <a:r>
              <a:rPr lang="en-US" baseline="0" dirty="0" smtClean="0"/>
              <a:t>, and </a:t>
            </a:r>
            <a:r>
              <a:rPr lang="en-US" baseline="0" dirty="0" err="1" smtClean="0"/>
              <a:t>explorable</a:t>
            </a:r>
            <a:r>
              <a:rPr lang="en-US" baseline="0" dirty="0" smtClean="0"/>
              <a:t> in a way that conversation trees typically are not. That is, I want the player to be able to become curious about different ideas introduced in the conversation and choose to follow up on those ideas in more depth; I want there to be enough options at a time that the player doesn’t feel </a:t>
            </a:r>
            <a:r>
              <a:rPr lang="en-US" i="1" baseline="0" dirty="0" smtClean="0"/>
              <a:t>obligated </a:t>
            </a:r>
            <a:r>
              <a:rPr lang="en-US" i="0" baseline="0" dirty="0" smtClean="0"/>
              <a:t>to try all the dialogue options, the way one often does with a dialogue tree.</a:t>
            </a:r>
            <a:endParaRPr lang="en-US" i="1"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want dialogue to include expressive agency as well, particularly through gestures and emotional cues: when I was collecting transcripts from parser-based conversation games, I found that players would type instructions to do things like smile or laugh or cry at appropriate times in the dialogue, even if they didn’t really think those actions were accounted for, and it helps them feel that they are part of an improvisational role-playing experience.</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something that was missing in my</a:t>
            </a:r>
            <a:r>
              <a:rPr lang="en-US" baseline="0" dirty="0" smtClean="0"/>
              <a:t> early work (such as Galatea): characters were capable of responding to prompts, but (except with rare, hand-coded exceptions) would not move the story forward on their own. Trick here is partly figuring out when the player is done pursuing a particular line of conversation and it’s safe to move on. The trick here is actually </a:t>
            </a:r>
            <a:r>
              <a:rPr lang="en-US" i="1" baseline="0" dirty="0" smtClean="0"/>
              <a:t>not</a:t>
            </a:r>
            <a:r>
              <a:rPr lang="en-US" i="0" baseline="0" dirty="0" smtClean="0"/>
              <a:t> to make the NPC take the lead as much of the time as the player does — I did an experiment with that and players described the character as “pushy” and “arrogant” and “obnoxious” — so instead what I’m aiming for is finding the moments where the player is no longer pursuing a line of her own and cueing the NPC to move the story forward at that point.</a:t>
            </a:r>
          </a:p>
          <a:p>
            <a:endParaRPr lang="en-US" i="0" baseline="0" dirty="0" smtClean="0"/>
          </a:p>
          <a:p>
            <a:r>
              <a:rPr lang="en-US" i="0" baseline="0" dirty="0" smtClean="0"/>
              <a:t>This of course assumes that the conversation work we’re doing is embedded in some kind of overall narrative framework, which is indeed generally what I’m trying to do.</a:t>
            </a:r>
          </a:p>
        </p:txBody>
      </p:sp>
      <p:sp>
        <p:nvSpPr>
          <p:cNvPr id="4" name="Slide Number Placeholder 3"/>
          <p:cNvSpPr>
            <a:spLocks noGrp="1"/>
          </p:cNvSpPr>
          <p:nvPr>
            <p:ph type="sldNum" sz="quarter" idx="10"/>
          </p:nvPr>
        </p:nvSpPr>
        <p:spPr/>
        <p:txBody>
          <a:bodyPr/>
          <a:lstStyle/>
          <a:p>
            <a:fld id="{B230A8E6-8828-F34B-96AE-D50A22755FF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a:t>
            </a:r>
            <a:r>
              <a:rPr lang="en-US" baseline="0" dirty="0" smtClean="0"/>
              <a:t> sub-goals of this, which are maybe not always compatible, but I think they can play off one another in interesting ways in practice: character manipulation vs. actually being invested in the feelings of the character. A lot of the moral energy of a story can emerge from this consideration.</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		rapid writing ("</a:t>
            </a:r>
            <a:r>
              <a:rPr lang="en-US" dirty="0" err="1" smtClean="0"/>
              <a:t>authorability</a:t>
            </a:r>
            <a:r>
              <a:rPr lang="en-US" dirty="0" smtClean="0"/>
              <a:t>")</a:t>
            </a:r>
          </a:p>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		rapid writing ("</a:t>
            </a:r>
            <a:r>
              <a:rPr lang="en-US" dirty="0" err="1" smtClean="0"/>
              <a:t>authorability</a:t>
            </a:r>
            <a:r>
              <a:rPr lang="en-US" dirty="0" smtClean="0"/>
              <a:t>")</a:t>
            </a:r>
          </a:p>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 point I’d reached with this work</a:t>
            </a:r>
            <a:r>
              <a:rPr lang="en-US" baseline="0" dirty="0" smtClean="0"/>
              <a:t> before Blood &amp; Laurels and its kin was to develop a conversation library for the free text adventure language Inform 7 which implements these basic ideas.</a:t>
            </a:r>
            <a:endParaRPr lang="en-US" dirty="0" smtClean="0"/>
          </a:p>
          <a:p>
            <a:endParaRPr lang="en-US" baseline="0" dirty="0" smtClean="0"/>
          </a:p>
          <a:p>
            <a:r>
              <a:rPr lang="en-US" baseline="0" dirty="0" smtClean="0"/>
              <a:t>Conversation consists of a number of quips, which are individual things to say; quips are tagged with information including one or more topics of conversation that they’re about; relationships between quips, so we can say that one quip must follow another specific quip; and factual or emotional data associated with those quips.</a:t>
            </a:r>
          </a:p>
          <a:p>
            <a:endParaRPr lang="en-US" baseline="0" dirty="0" smtClean="0"/>
          </a:p>
          <a:p>
            <a:r>
              <a:rPr lang="en-US" baseline="0" dirty="0" smtClean="0"/>
              <a:t>It’s important to note this is meant to be kind of an all-purpose structure that can be used to construct story content of multiple types; sometimes it might be giving the player back-story on a topic, sometimes it might be laying out quest assignments, sometimes it might be negotiating stages of a particular type of social interaction such as inviting someone out or asking them to a play. So in contrast with something like Prom Week where it’s possible to think of aligning all pieces of text with particular social situations and their affordances, here we can’t make those kinds of abstractions.</a:t>
            </a:r>
          </a:p>
          <a:p>
            <a:endParaRPr lang="en-US" baseline="0" dirty="0" smtClean="0"/>
          </a:p>
          <a:p>
            <a:endParaRPr lang="en-US" baseline="0" dirty="0" smtClean="0"/>
          </a:p>
          <a:p>
            <a:r>
              <a:rPr lang="en-US" baseline="0" dirty="0" smtClean="0"/>
              <a:t>Implementation for Inform 7 is available online; several discussions of using this tool practically can be found on my blog</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 reason</a:t>
            </a:r>
            <a:r>
              <a:rPr lang="en-US" baseline="0" dirty="0" smtClean="0"/>
              <a:t> I call this threaded conversation is that, if you map out the “direct following” relationships between multiple quips, you wind up with a picture of a lot of short threads or short trees, often two or three beats long.</a:t>
            </a:r>
          </a:p>
          <a:p>
            <a:endParaRPr lang="en-US" baseline="0" dirty="0" smtClean="0"/>
          </a:p>
          <a:p>
            <a:r>
              <a:rPr lang="en-US" baseline="0" dirty="0" smtClean="0"/>
              <a:t>At any given moment, you can either continue with the thread you’re on (if there’s more to say about that thread), or you can shift to another quip that shares the same topic, as long as all the prerequisites are met. </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 reason</a:t>
            </a:r>
            <a:r>
              <a:rPr lang="en-US" baseline="0" dirty="0" smtClean="0"/>
              <a:t> I call this threaded conversation is that, if you map out the “direct following” relationships between multiple quips, you wind up with a picture of a lot of short threads or short trees, often two or three </a:t>
            </a:r>
            <a:r>
              <a:rPr lang="en-US" baseline="0" smtClean="0"/>
              <a:t>beats long.</a:t>
            </a:r>
          </a:p>
          <a:p>
            <a:endParaRPr lang="en-US" baseline="0" dirty="0" smtClean="0"/>
          </a:p>
          <a:p>
            <a:r>
              <a:rPr lang="en-US" baseline="0" dirty="0" smtClean="0"/>
              <a:t>At any given moment, you can either continue with the thread you’re on (if there’s more to say about that thread), or you can shift to another quip that shares the same topic, as long as all the prerequisites are met. </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 reason</a:t>
            </a:r>
            <a:r>
              <a:rPr lang="en-US" baseline="0" dirty="0" smtClean="0"/>
              <a:t> I call this threaded conversation is that, if you map out the “direct following” relationships between multiple quips, you wind up with a picture of a lot of short threads or short trees, often two or three </a:t>
            </a:r>
            <a:r>
              <a:rPr lang="en-US" baseline="0" smtClean="0"/>
              <a:t>beats long.</a:t>
            </a:r>
          </a:p>
          <a:p>
            <a:endParaRPr lang="en-US" baseline="0" dirty="0" smtClean="0"/>
          </a:p>
          <a:p>
            <a:r>
              <a:rPr lang="en-US" baseline="0" dirty="0" smtClean="0"/>
              <a:t>At any given moment, you can either continue with the thread you’re on (if there’s more to say about that thread), or you can shift to another quip that shares the same topic, as long as all the prerequisites are met. </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 reason</a:t>
            </a:r>
            <a:r>
              <a:rPr lang="en-US" baseline="0" dirty="0" smtClean="0"/>
              <a:t> I call this threaded conversation is that, if you map out the “direct following” relationships between multiple quips, you wind up with a picture of a lot of short threads or short trees, often two or three </a:t>
            </a:r>
            <a:r>
              <a:rPr lang="en-US" baseline="0" smtClean="0"/>
              <a:t>beats long.</a:t>
            </a:r>
          </a:p>
          <a:p>
            <a:endParaRPr lang="en-US" baseline="0" dirty="0" smtClean="0"/>
          </a:p>
          <a:p>
            <a:r>
              <a:rPr lang="en-US" baseline="0" dirty="0" smtClean="0"/>
              <a:t>At any given moment, you can either continue with the thread you’re on (if there’s more to say about that thread), or you can shift to another quip that shares the same topic, as long as all the prerequisites are met. </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the reason</a:t>
            </a:r>
            <a:r>
              <a:rPr lang="en-US" baseline="0" dirty="0" smtClean="0"/>
              <a:t> I call this threaded conversation is that, if you map out the “direct following” relationships between multiple quips, you wind up with a picture of a lot of short threads or short trees, often two or three </a:t>
            </a:r>
            <a:r>
              <a:rPr lang="en-US" baseline="0" smtClean="0"/>
              <a:t>beats long.</a:t>
            </a:r>
          </a:p>
          <a:p>
            <a:endParaRPr lang="en-US" baseline="0" dirty="0" smtClean="0"/>
          </a:p>
          <a:p>
            <a:r>
              <a:rPr lang="en-US" baseline="0" dirty="0" smtClean="0"/>
              <a:t>At any given moment, you can either continue with the thread you’re on (if there’s more to say about that thread), or you can shift to another quip that shares the same topic, as long as all the prerequisites are met. </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Blood &amp; Laurels is my</a:t>
            </a:r>
            <a:r>
              <a:rPr lang="en-US" baseline="0" dirty="0" smtClean="0"/>
              <a:t> most recent foray into this area. It is built on the </a:t>
            </a:r>
            <a:r>
              <a:rPr lang="en-US" baseline="0" dirty="0" err="1" smtClean="0"/>
              <a:t>Versu</a:t>
            </a:r>
            <a:r>
              <a:rPr lang="en-US" baseline="0" dirty="0" smtClean="0"/>
              <a:t> AI engine, an engine designed by Richard Evans (2 minute thumb sketch of </a:t>
            </a:r>
            <a:r>
              <a:rPr lang="en-US" baseline="0" dirty="0" err="1" smtClean="0"/>
              <a:t>Versu</a:t>
            </a:r>
            <a:r>
              <a:rPr lang="en-US" baseline="0" dirty="0" smtClean="0"/>
              <a:t>); </a:t>
            </a:r>
          </a:p>
          <a:p>
            <a:endParaRPr lang="en-US" baseline="0" dirty="0" smtClean="0"/>
          </a:p>
          <a:p>
            <a:r>
              <a:rPr lang="en-US" b="1" baseline="0" dirty="0" smtClean="0"/>
              <a:t>emphasize possibility of doing something more abstract with it. </a:t>
            </a:r>
          </a:p>
          <a:p>
            <a:endParaRPr lang="en-US" baseline="0" dirty="0" smtClean="0"/>
          </a:p>
          <a:p>
            <a:r>
              <a:rPr lang="en-US" baseline="0" dirty="0" smtClean="0"/>
              <a:t>The Threaded Conversation behavior that I just described is built into the Library for </a:t>
            </a:r>
            <a:r>
              <a:rPr lang="en-US" baseline="0" dirty="0" err="1" smtClean="0"/>
              <a:t>Versu</a:t>
            </a:r>
            <a:r>
              <a:rPr lang="en-US" baseline="0" dirty="0" smtClean="0"/>
              <a:t>. So the way this works is that the social practice model determines whose turn it is to speak in a conversation and what’s appropriate to say next; the threaded conversation model provides specific, single-use dialogue that can be used in this particular instantiation. So the social practice is “engage in conversation,” but the exact selection of conversational affordances to pick from is determined by the threaded conversation model. </a:t>
            </a:r>
          </a:p>
          <a:p>
            <a:endParaRPr lang="en-US" baseline="0" dirty="0" smtClean="0"/>
          </a:p>
          <a:p>
            <a:r>
              <a:rPr lang="en-US" baseline="0" dirty="0" smtClean="0"/>
              <a:t>Conversation affordances are presented alongside affordances from other social practices, so that the characters can play out scenes for instance of eating a banquet meal while talking about politics.</a:t>
            </a:r>
          </a:p>
          <a:p>
            <a:endParaRPr lang="en-US" baseline="0" dirty="0" smtClean="0"/>
          </a:p>
          <a:p>
            <a:r>
              <a:rPr lang="en-US" baseline="0" dirty="0" smtClean="0"/>
              <a:t>There’s more available about </a:t>
            </a:r>
            <a:r>
              <a:rPr lang="en-US" baseline="0" dirty="0" err="1" smtClean="0"/>
              <a:t>Versu</a:t>
            </a:r>
            <a:r>
              <a:rPr lang="en-US" baseline="0" dirty="0" smtClean="0"/>
              <a:t> on the </a:t>
            </a:r>
            <a:r>
              <a:rPr lang="en-US" baseline="0" dirty="0" err="1" smtClean="0"/>
              <a:t>versu.com</a:t>
            </a:r>
            <a:r>
              <a:rPr lang="en-US" baseline="0" dirty="0" smtClean="0"/>
              <a:t> website, including links to some papers that Richard and I have written about how it works, should you be interested in digging more into that.</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B230A8E6-8828-F34B-96AE-D50A22755FF3}"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r>
              <a:rPr lang="en-US" dirty="0" smtClean="0"/>
              <a:t>	talk</a:t>
            </a:r>
            <a:r>
              <a:rPr lang="en-US" baseline="0" dirty="0" smtClean="0"/>
              <a:t> </a:t>
            </a:r>
            <a:r>
              <a:rPr lang="en-US" baseline="0" smtClean="0"/>
              <a:t>to slide</a:t>
            </a:r>
            <a:endParaRPr lang="en-US" dirty="0" smtClean="0"/>
          </a:p>
        </p:txBody>
      </p:sp>
      <p:sp>
        <p:nvSpPr>
          <p:cNvPr id="4" name="Slide Number Placeholder 3"/>
          <p:cNvSpPr>
            <a:spLocks noGrp="1"/>
          </p:cNvSpPr>
          <p:nvPr>
            <p:ph type="sldNum" sz="quarter" idx="10"/>
          </p:nvPr>
        </p:nvSpPr>
        <p:spPr/>
        <p:txBody>
          <a:bodyPr/>
          <a:lstStyle/>
          <a:p>
            <a:fld id="{B230A8E6-8828-F34B-96AE-D50A22755FF3}"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Aims and Constraints on creating B&amp;L</a:t>
            </a:r>
          </a:p>
          <a:p>
            <a:r>
              <a:rPr lang="en-US" dirty="0" smtClean="0"/>
              <a:t>			Aims, artistic</a:t>
            </a:r>
          </a:p>
          <a:p>
            <a:r>
              <a:rPr lang="en-US" dirty="0" smtClean="0"/>
              <a:t>				present a large story with a number of different relationship </a:t>
            </a:r>
            <a:r>
              <a:rPr lang="en-US" dirty="0" err="1" smtClean="0"/>
              <a:t>configs</a:t>
            </a:r>
            <a:endParaRPr lang="en-US" dirty="0" smtClean="0"/>
          </a:p>
          <a:p>
            <a:r>
              <a:rPr lang="en-US" dirty="0" smtClean="0"/>
              <a:t>				allow the player to pursue a particular portrayal of Marcus</a:t>
            </a:r>
          </a:p>
          <a:p>
            <a:r>
              <a:rPr lang="en-US" dirty="0" smtClean="0"/>
              <a:t>				allow the player to pursue various relationships with other chars</a:t>
            </a:r>
          </a:p>
          <a:p>
            <a:r>
              <a:rPr lang="en-US" dirty="0" smtClean="0"/>
              <a:t>			Aims, marketing</a:t>
            </a:r>
          </a:p>
          <a:p>
            <a:r>
              <a:rPr lang="en-US" dirty="0" smtClean="0"/>
              <a:t>				accessible, book-like, high-stakes thriller</a:t>
            </a:r>
          </a:p>
        </p:txBody>
      </p:sp>
      <p:sp>
        <p:nvSpPr>
          <p:cNvPr id="4" name="Slide Number Placeholder 3"/>
          <p:cNvSpPr>
            <a:spLocks noGrp="1"/>
          </p:cNvSpPr>
          <p:nvPr>
            <p:ph type="sldNum" sz="quarter" idx="10"/>
          </p:nvPr>
        </p:nvSpPr>
        <p:spPr/>
        <p:txBody>
          <a:bodyPr/>
          <a:lstStyle/>
          <a:p>
            <a:fld id="{B230A8E6-8828-F34B-96AE-D50A22755FF3}"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Aims and Constraints on creating B&amp;L</a:t>
            </a:r>
          </a:p>
          <a:p>
            <a:r>
              <a:rPr lang="en-US" dirty="0" smtClean="0"/>
              <a:t>			Aims, artistic</a:t>
            </a:r>
          </a:p>
          <a:p>
            <a:r>
              <a:rPr lang="en-US" dirty="0" smtClean="0"/>
              <a:t>				present a large story with a number of different relationship </a:t>
            </a:r>
            <a:r>
              <a:rPr lang="en-US" dirty="0" err="1" smtClean="0"/>
              <a:t>configs</a:t>
            </a:r>
            <a:endParaRPr lang="en-US" dirty="0" smtClean="0"/>
          </a:p>
          <a:p>
            <a:r>
              <a:rPr lang="en-US" dirty="0" smtClean="0"/>
              <a:t>				allow the player to pursue a particular portrayal of Marcus</a:t>
            </a:r>
          </a:p>
          <a:p>
            <a:r>
              <a:rPr lang="en-US" dirty="0" smtClean="0"/>
              <a:t>				allow the player to pursue various relationships with other chars</a:t>
            </a:r>
          </a:p>
          <a:p>
            <a:r>
              <a:rPr lang="en-US" dirty="0" smtClean="0"/>
              <a:t>			Aims, marketing</a:t>
            </a:r>
          </a:p>
          <a:p>
            <a:r>
              <a:rPr lang="en-US" dirty="0" smtClean="0"/>
              <a:t>				accessible, book-like, high-stakes thriller</a:t>
            </a:r>
          </a:p>
        </p:txBody>
      </p:sp>
      <p:sp>
        <p:nvSpPr>
          <p:cNvPr id="4" name="Slide Number Placeholder 3"/>
          <p:cNvSpPr>
            <a:spLocks noGrp="1"/>
          </p:cNvSpPr>
          <p:nvPr>
            <p:ph type="sldNum" sz="quarter" idx="10"/>
          </p:nvPr>
        </p:nvSpPr>
        <p:spPr/>
        <p:txBody>
          <a:bodyPr/>
          <a:lstStyle/>
          <a:p>
            <a:fld id="{B230A8E6-8828-F34B-96AE-D50A22755FF3}"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B230A8E6-8828-F34B-96AE-D50A22755FF3}"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That’s a lot to</a:t>
            </a:r>
            <a:r>
              <a:rPr lang="en-US" baseline="0" dirty="0" smtClean="0"/>
              <a:t> cover. For the purposes of this talk, though, I’m going to go over how we accomplished what we did accomplish, and then assess the project in four areas: </a:t>
            </a:r>
            <a:r>
              <a:rPr lang="en-US" baseline="0" dirty="0" err="1" smtClean="0"/>
              <a:t>authorability</a:t>
            </a:r>
            <a:r>
              <a:rPr lang="en-US" baseline="0" dirty="0" smtClean="0"/>
              <a:t>, pacing/narrative coherence, the degree to which the “social physics” provided a sense of agency, and the persuasiveness of the characters</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augmented</a:t>
            </a:r>
            <a:r>
              <a:rPr lang="en-US" baseline="0" dirty="0" smtClean="0"/>
              <a:t> the threaded conversation behavior so that quips were marked up with emotional content and social actions. So for instance you could have a line of dialogue that was both a question specific to the story and an assertive action, and the action would open up social practices for another character to respond to that kind of treatment (by being argumentative, trying to put you in your place, etc).</a:t>
            </a:r>
            <a:endParaRPr lang="en-US" dirty="0" smtClean="0"/>
          </a:p>
          <a:p>
            <a:endParaRPr lang="en-US" dirty="0" smtClean="0"/>
          </a:p>
          <a:p>
            <a:r>
              <a:rPr lang="en-US" dirty="0" smtClean="0"/>
              <a:t>At</a:t>
            </a:r>
            <a:r>
              <a:rPr lang="en-US" baseline="0" dirty="0" smtClean="0"/>
              <a:t> the same time, there were also some affordances that had more all-purpose text that could go anywhere in the story – for instance if you’d already formed a good opinion of </a:t>
            </a:r>
            <a:r>
              <a:rPr lang="en-US" baseline="0" dirty="0" err="1" smtClean="0"/>
              <a:t>Artus</a:t>
            </a:r>
            <a:r>
              <a:rPr lang="en-US" baseline="0" dirty="0" smtClean="0"/>
              <a:t>, you might then have the option to flatter him in some way that referred back to that earlier incident. These social practices included some options for flirting with characters or trying to kill them off, and usually opening up the full range of those practices required the player to first decide, “yeah, I’m going to make that person my enemy” – so the player is first given some agency to decide what his character is trying to accomplish, and then a social practice toolkit for pursuing it.</a:t>
            </a:r>
          </a:p>
          <a:p>
            <a:endParaRPr lang="en-US" baseline="0" dirty="0" smtClean="0"/>
          </a:p>
          <a:p>
            <a:r>
              <a:rPr lang="en-US" baseline="0" dirty="0" smtClean="0"/>
              <a:t>The goal here: create a narrative context where relationships matter a lot, then let the player reach various outcomes by pushing relationships in appropriate directions</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here’s how that would look in terms of</a:t>
            </a:r>
            <a:r>
              <a:rPr lang="en-US" baseline="0" dirty="0" smtClean="0"/>
              <a:t> available player actions.</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We also added a couple of other</a:t>
            </a:r>
            <a:r>
              <a:rPr lang="en-US" baseline="0" dirty="0" smtClean="0"/>
              <a:t> features to support a smooth presentation of the narrative. </a:t>
            </a:r>
          </a:p>
          <a:p>
            <a:endParaRPr lang="en-US" baseline="0" dirty="0" smtClean="0"/>
          </a:p>
          <a:p>
            <a:r>
              <a:rPr lang="en-US" baseline="0" dirty="0" smtClean="0"/>
              <a:t>First of all, there are paragraphs of </a:t>
            </a:r>
            <a:r>
              <a:rPr lang="en-US" baseline="0" dirty="0" err="1" smtClean="0"/>
              <a:t>backstory</a:t>
            </a:r>
            <a:r>
              <a:rPr lang="en-US" baseline="0" dirty="0" smtClean="0"/>
              <a:t> exposition explaining things about the protagonist’s life and relationship to other characters. They’re tagged per topic, and they’re automatically dropped in when that topic is first brought up in Marcus’s presence. So the effect is that a line or two of dialogue plays introducing this new discussion area and then the internal monologue is supplied automatically to give it some context. As far as I can tell this worked so smoothly that no one ever realized the exposition wasn’t written directly into the dialogue as a single piece.</a:t>
            </a:r>
          </a:p>
          <a:p>
            <a:endParaRPr lang="en-US" baseline="0" dirty="0" smtClean="0"/>
          </a:p>
          <a:p>
            <a:r>
              <a:rPr lang="en-US" baseline="0" dirty="0" smtClean="0"/>
              <a:t>Filler dialogue is generic small talk about various topics that characters can use if they have nothing scene-specific that they need to say. This is most useful during big crowd scenes like banquets where it’s possible that not every NPC who could possibly be in the room will have something to say, but you want to keep conversation moving.</a:t>
            </a:r>
          </a:p>
          <a:p>
            <a:endParaRPr lang="en-US" baseline="0" dirty="0" smtClean="0"/>
          </a:p>
          <a:p>
            <a:r>
              <a:rPr lang="en-US" baseline="0" dirty="0" smtClean="0"/>
              <a:t>Finally, pause text is a line usually of environmental description – log snapping in the fireplace, something like that – which suggests a short delay between pieces of dialogue. This is used when the player has come to the end of a thread or has stopped pursuing the conversation topics that are currently in scope, and the </a:t>
            </a:r>
            <a:r>
              <a:rPr lang="en-US" baseline="0" dirty="0" err="1" smtClean="0"/>
              <a:t>NPCs</a:t>
            </a:r>
            <a:r>
              <a:rPr lang="en-US" baseline="0" dirty="0" smtClean="0"/>
              <a:t> have nothing pressing to add, so we want to allow a transition to other dialogue on a fresh topic.</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As another important piece of scaffolding</a:t>
            </a:r>
            <a:r>
              <a:rPr lang="en-US" baseline="0" dirty="0" smtClean="0"/>
              <a:t> for building a large story, we divided content into scenes, each of which could contain specific dialogue. There were also quips that were written to be available at any time, so it could appear in any scene when the necessary prerequisites were met.</a:t>
            </a:r>
            <a:endParaRPr lang="en-US" dirty="0" smtClean="0"/>
          </a:p>
          <a:p>
            <a:r>
              <a:rPr lang="en-US" dirty="0" smtClean="0"/>
              <a:t>	</a:t>
            </a:r>
          </a:p>
          <a:p>
            <a:r>
              <a:rPr lang="en-US" dirty="0" smtClean="0"/>
              <a:t>scene design</a:t>
            </a:r>
          </a:p>
          <a:p>
            <a:r>
              <a:rPr lang="en-US" dirty="0" smtClean="0"/>
              <a:t>		exploration scenes:</a:t>
            </a:r>
          </a:p>
          <a:p>
            <a:r>
              <a:rPr lang="en-US" dirty="0" smtClean="0"/>
              <a:t>			allow the player to explicitly move the scene on when desired</a:t>
            </a:r>
          </a:p>
          <a:p>
            <a:r>
              <a:rPr lang="en-US" dirty="0" smtClean="0"/>
              <a:t>			allow scenes also to time out</a:t>
            </a:r>
          </a:p>
          <a:p>
            <a:r>
              <a:rPr lang="en-US" dirty="0" smtClean="0"/>
              <a:t>		forking scenes</a:t>
            </a:r>
          </a:p>
          <a:p>
            <a:r>
              <a:rPr lang="en-US" dirty="0" smtClean="0"/>
              <a:t>			have the scene end when particular states are achieved -- </a:t>
            </a:r>
          </a:p>
          <a:p>
            <a:r>
              <a:rPr lang="en-US" dirty="0" smtClean="0"/>
              <a:t>				e.g. you've made friends </a:t>
            </a:r>
            <a:r>
              <a:rPr lang="en-US" dirty="0" err="1" smtClean="0"/>
              <a:t>w</a:t>
            </a:r>
            <a:r>
              <a:rPr lang="en-US" dirty="0" smtClean="0"/>
              <a:t>/a particular character</a:t>
            </a:r>
          </a:p>
          <a:p>
            <a:r>
              <a:rPr lang="en-US" dirty="0" smtClean="0"/>
              <a:t>			timeout as well</a:t>
            </a:r>
          </a:p>
          <a:p>
            <a:r>
              <a:rPr lang="en-US" dirty="0" smtClean="0"/>
              <a:t>		short timed scenes</a:t>
            </a:r>
          </a:p>
          <a:p>
            <a:r>
              <a:rPr lang="en-US" dirty="0" smtClean="0"/>
              <a:t>			specific number of turns long</a:t>
            </a:r>
          </a:p>
          <a:p>
            <a:r>
              <a:rPr lang="en-US" dirty="0" smtClean="0"/>
              <a:t>			focused on intense mandatory decisions</a:t>
            </a:r>
          </a:p>
          <a:p>
            <a:endParaRPr lang="en-US" dirty="0" smtClean="0"/>
          </a:p>
          <a:p>
            <a:r>
              <a:rPr lang="en-US" dirty="0" smtClean="0"/>
              <a:t>In practice what we’re doing is modeling different</a:t>
            </a:r>
            <a:r>
              <a:rPr lang="en-US" baseline="0" dirty="0" smtClean="0"/>
              <a:t> types of things in different layers of the system. So the social practice of conversation as modeled by the </a:t>
            </a:r>
            <a:r>
              <a:rPr lang="en-US" baseline="0" dirty="0" err="1" smtClean="0"/>
              <a:t>Versu</a:t>
            </a:r>
            <a:r>
              <a:rPr lang="en-US" baseline="0" dirty="0" smtClean="0"/>
              <a:t> engine – which tracks who gets to speak next and so on – is based in part on actual studies of conversational behavior and is attempting to be as mimetic and naturalistic as possible in determining who acts when. Some of the flirtation affordances, meanwhile, are structured in a more </a:t>
            </a:r>
            <a:r>
              <a:rPr lang="en-US" baseline="0" dirty="0" err="1" smtClean="0"/>
              <a:t>gamelike</a:t>
            </a:r>
            <a:r>
              <a:rPr lang="en-US" baseline="0" dirty="0" smtClean="0"/>
              <a:t> way, to reward the player for putting in more or less flirtation feedback at different times. Meanwhile the scenes themselves are about modeling narrative structure and in a very hand-rolled way producing escalation and story progress.</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Tools and approaches used</a:t>
            </a:r>
          </a:p>
          <a:p>
            <a:r>
              <a:rPr lang="en-US" dirty="0" smtClean="0"/>
              <a:t>	Praxis library, what's already implemented in it</a:t>
            </a:r>
          </a:p>
          <a:p>
            <a:r>
              <a:rPr lang="en-US" dirty="0" smtClean="0"/>
              <a:t>	Prompter, how that works, what's possible to build</a:t>
            </a:r>
          </a:p>
        </p:txBody>
      </p:sp>
      <p:sp>
        <p:nvSpPr>
          <p:cNvPr id="4" name="Slide Number Placeholder 3"/>
          <p:cNvSpPr>
            <a:spLocks noGrp="1"/>
          </p:cNvSpPr>
          <p:nvPr>
            <p:ph type="sldNum" sz="quarter" idx="10"/>
          </p:nvPr>
        </p:nvSpPr>
        <p:spPr/>
        <p:txBody>
          <a:bodyPr/>
          <a:lstStyle/>
          <a:p>
            <a:fld id="{B230A8E6-8828-F34B-96AE-D50A22755FF3}"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instance, here’s an example of what a bit of this looked like…</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B&amp;L came out</a:t>
            </a:r>
          </a:p>
          <a:p>
            <a:r>
              <a:rPr lang="en-US" dirty="0" smtClean="0"/>
              <a:t>	size of game -- word count, number of scenes, similar information</a:t>
            </a:r>
          </a:p>
          <a:p>
            <a:r>
              <a:rPr lang="en-US" dirty="0" smtClean="0"/>
              <a:t>	tropes and concepts</a:t>
            </a:r>
          </a:p>
          <a:p>
            <a:r>
              <a:rPr lang="en-US" dirty="0" smtClean="0"/>
              <a:t>	screenshots</a:t>
            </a:r>
          </a:p>
          <a:p>
            <a:r>
              <a:rPr lang="en-US" dirty="0" smtClean="0"/>
              <a:t>	types of agency -- what to do and say, how to feel about things, character intention (shout out to </a:t>
            </a:r>
            <a:r>
              <a:rPr lang="en-US" dirty="0" err="1" smtClean="0"/>
              <a:t>Tanenbaums</a:t>
            </a:r>
            <a:r>
              <a:rPr lang="en-US" dirty="0" smtClean="0"/>
              <a:t>' paper?)</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again, we said we were going to look</a:t>
            </a:r>
            <a:r>
              <a:rPr lang="en-US" baseline="0" dirty="0" smtClean="0"/>
              <a:t> at ease of authoring, pacing and narrative coherence, and then two aspects of characterization, how much players were able to exercise agency through “social physics” and how believable the agents seemed to be.</a:t>
            </a:r>
            <a:endParaRPr lang="en-US" dirty="0" smtClean="0"/>
          </a:p>
          <a:p>
            <a:endParaRPr lang="en-US" dirty="0" smtClean="0"/>
          </a:p>
          <a:p>
            <a:r>
              <a:rPr lang="en-US" dirty="0" err="1" smtClean="0"/>
              <a:t>Authorability</a:t>
            </a:r>
            <a:r>
              <a:rPr lang="en-US" dirty="0" smtClean="0"/>
              <a:t> and the conversation system</a:t>
            </a:r>
          </a:p>
          <a:p>
            <a:r>
              <a:rPr lang="en-US" dirty="0" smtClean="0"/>
              <a:t>	rapid creation process</a:t>
            </a:r>
          </a:p>
          <a:p>
            <a:r>
              <a:rPr lang="en-US" dirty="0" smtClean="0"/>
              <a:t>	strong sense of flow</a:t>
            </a:r>
          </a:p>
          <a:p>
            <a:r>
              <a:rPr lang="en-US" dirty="0" smtClean="0"/>
              <a:t>	satisfying variety of scenes created </a:t>
            </a:r>
          </a:p>
          <a:p>
            <a:r>
              <a:rPr lang="en-US" dirty="0" smtClean="0"/>
              <a:t>	-- possible to write a number of short threads that can be experienced in different orders, and in different quantities</a:t>
            </a:r>
          </a:p>
          <a:p>
            <a:r>
              <a:rPr lang="en-US" dirty="0" smtClean="0"/>
              <a:t>	-- e.g. poisoning as an example of something that works well</a:t>
            </a:r>
          </a:p>
          <a:p>
            <a:r>
              <a:rPr lang="en-US" dirty="0" smtClean="0"/>
              <a:t>	issue: rotating agent ID in </a:t>
            </a:r>
            <a:r>
              <a:rPr lang="en-US" dirty="0" err="1" smtClean="0"/>
              <a:t>Versu</a:t>
            </a:r>
            <a:r>
              <a:rPr lang="en-US" dirty="0" smtClean="0"/>
              <a:t> meant that it was </a:t>
            </a:r>
            <a:r>
              <a:rPr lang="en-US" dirty="0" err="1" smtClean="0"/>
              <a:t>nec</a:t>
            </a:r>
            <a:r>
              <a:rPr lang="en-US" dirty="0" smtClean="0"/>
              <a:t>. to do some hacking</a:t>
            </a:r>
          </a:p>
          <a:p>
            <a:r>
              <a:rPr lang="en-US" dirty="0" smtClean="0"/>
              <a:t>		to make particular bits of dialogue available</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Pacing</a:t>
            </a:r>
          </a:p>
          <a:p>
            <a:r>
              <a:rPr lang="en-US" dirty="0" smtClean="0"/>
              <a:t>	successful in most points except in scenes designated to be more </a:t>
            </a:r>
            <a:r>
              <a:rPr lang="en-US" dirty="0" err="1" smtClean="0"/>
              <a:t>sandboxy</a:t>
            </a:r>
            <a:endParaRPr lang="en-US" dirty="0" smtClean="0"/>
          </a:p>
          <a:p>
            <a:r>
              <a:rPr lang="en-US" dirty="0" smtClean="0"/>
              <a:t>		-- allowing players room to explore generally not a success in cases where the system did not force an ending</a:t>
            </a:r>
          </a:p>
          <a:p>
            <a:r>
              <a:rPr lang="en-US" dirty="0" smtClean="0"/>
              <a:t>	not always successful: not always clear when you're close to pushing </a:t>
            </a:r>
          </a:p>
          <a:p>
            <a:r>
              <a:rPr lang="en-US" dirty="0" smtClean="0"/>
              <a:t>		a character towards a particular scene outcome</a:t>
            </a:r>
          </a:p>
          <a:p>
            <a:endParaRPr lang="en-US" dirty="0" smtClean="0"/>
          </a:p>
          <a:p>
            <a:endParaRPr lang="en-US" dirty="0" smtClean="0"/>
          </a:p>
          <a:p>
            <a:r>
              <a:rPr lang="en-US" dirty="0" smtClean="0"/>
              <a:t>			-- (still some objection that a piece of dialogue is available "but goes away again" when users don't understand the distinction between opportunistic and persistent dialogue choices; better UI prototyped for Galatea might help here)</a:t>
            </a:r>
          </a:p>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36</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Characters and Agency</a:t>
            </a:r>
          </a:p>
          <a:p>
            <a:r>
              <a:rPr lang="en-US" dirty="0" smtClean="0"/>
              <a:t>	mixed success. people praised being able to see character thoughts and</a:t>
            </a:r>
          </a:p>
          <a:p>
            <a:r>
              <a:rPr lang="en-US" dirty="0" smtClean="0"/>
              <a:t>		expressions, but may not always have understood how character</a:t>
            </a:r>
          </a:p>
          <a:p>
            <a:r>
              <a:rPr lang="en-US" dirty="0" smtClean="0"/>
              <a:t>		manipulation tended to drive scenes</a:t>
            </a:r>
          </a:p>
          <a:p>
            <a:r>
              <a:rPr lang="en-US" dirty="0" smtClean="0"/>
              <a:t>	problem is not necessarily to do with small-scale emotional processes</a:t>
            </a:r>
          </a:p>
          <a:p>
            <a:r>
              <a:rPr lang="en-US" dirty="0" smtClean="0"/>
              <a:t>	emotional state-change stakes abstractly modeled are overall not that </a:t>
            </a:r>
          </a:p>
          <a:p>
            <a:r>
              <a:rPr lang="en-US" dirty="0" smtClean="0"/>
              <a:t>		satisfying (anger escalation, flirt escalation)</a:t>
            </a:r>
          </a:p>
          <a:p>
            <a:r>
              <a:rPr lang="en-US" dirty="0" smtClean="0"/>
              <a:t>		state-change stakes work best in tandem with the scene </a:t>
            </a:r>
          </a:p>
          <a:p>
            <a:r>
              <a:rPr lang="en-US" dirty="0" smtClean="0"/>
              <a:t>			in which they </a:t>
            </a:r>
            <a:r>
              <a:rPr lang="en-US" dirty="0" err="1" smtClean="0"/>
              <a:t>occu</a:t>
            </a:r>
            <a:endParaRPr lang="en-US" dirty="0" smtClean="0"/>
          </a:p>
          <a:p>
            <a:endParaRPr lang="en-US" dirty="0" smtClean="0"/>
          </a:p>
          <a:p>
            <a:endParaRPr lang="en-US" dirty="0" smtClean="0"/>
          </a:p>
          <a:p>
            <a:r>
              <a:rPr lang="en-US" dirty="0" smtClean="0"/>
              <a:t>	Galatea for comparison: Galatea conversion including a larger number of</a:t>
            </a:r>
          </a:p>
          <a:p>
            <a:r>
              <a:rPr lang="en-US" dirty="0" smtClean="0"/>
              <a:t>		automated emotional cycles (e.g. getting angry and being forced to</a:t>
            </a:r>
          </a:p>
          <a:p>
            <a:r>
              <a:rPr lang="en-US" dirty="0" smtClean="0"/>
              <a:t>		react to anger before proceeding) did not produce a greater level of</a:t>
            </a:r>
          </a:p>
          <a:p>
            <a:r>
              <a:rPr lang="en-US" dirty="0" smtClean="0"/>
              <a:t>		believability</a:t>
            </a:r>
          </a:p>
          <a:p>
            <a:r>
              <a:rPr lang="en-US" dirty="0" err="1" smtClean="0"/>
              <a:t>r</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37</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Characters and Agency</a:t>
            </a:r>
          </a:p>
          <a:p>
            <a:r>
              <a:rPr lang="en-US" dirty="0" smtClean="0"/>
              <a:t>	mixed success. people praised being able to see character thoughts and</a:t>
            </a:r>
          </a:p>
          <a:p>
            <a:r>
              <a:rPr lang="en-US" dirty="0" smtClean="0"/>
              <a:t>		expressions, but may not always have understood how character</a:t>
            </a:r>
          </a:p>
          <a:p>
            <a:r>
              <a:rPr lang="en-US" dirty="0" smtClean="0"/>
              <a:t>		manipulation tended to drive scenes</a:t>
            </a:r>
          </a:p>
          <a:p>
            <a:r>
              <a:rPr lang="en-US" dirty="0" smtClean="0"/>
              <a:t>	problem is not necessarily to do with small-scale emotional processes</a:t>
            </a:r>
          </a:p>
          <a:p>
            <a:r>
              <a:rPr lang="en-US" dirty="0" smtClean="0"/>
              <a:t>	emotional state-change stakes abstractly modeled are overall not that </a:t>
            </a:r>
          </a:p>
          <a:p>
            <a:r>
              <a:rPr lang="en-US" dirty="0" smtClean="0"/>
              <a:t>		satisfying (anger escalation, flirt escalation)</a:t>
            </a:r>
          </a:p>
          <a:p>
            <a:r>
              <a:rPr lang="en-US" dirty="0" smtClean="0"/>
              <a:t>		state-change stakes work best in tandem with the scene </a:t>
            </a:r>
          </a:p>
          <a:p>
            <a:r>
              <a:rPr lang="en-US" dirty="0" smtClean="0"/>
              <a:t>			in which they </a:t>
            </a:r>
            <a:r>
              <a:rPr lang="en-US" dirty="0" err="1" smtClean="0"/>
              <a:t>occu</a:t>
            </a:r>
            <a:endParaRPr lang="en-US" dirty="0" smtClean="0"/>
          </a:p>
          <a:p>
            <a:endParaRPr lang="en-US" dirty="0" smtClean="0"/>
          </a:p>
          <a:p>
            <a:endParaRPr lang="en-US" dirty="0" smtClean="0"/>
          </a:p>
          <a:p>
            <a:r>
              <a:rPr lang="en-US" dirty="0" smtClean="0"/>
              <a:t>	Galatea for comparison: Galatea conversion including a larger number of</a:t>
            </a:r>
          </a:p>
          <a:p>
            <a:r>
              <a:rPr lang="en-US" dirty="0" smtClean="0"/>
              <a:t>		automated emotional cycles (e.g. getting angry and being forced to</a:t>
            </a:r>
          </a:p>
          <a:p>
            <a:r>
              <a:rPr lang="en-US" dirty="0" smtClean="0"/>
              <a:t>		react to anger before proceeding) did not produce a greater level of</a:t>
            </a:r>
          </a:p>
          <a:p>
            <a:r>
              <a:rPr lang="en-US" dirty="0" smtClean="0"/>
              <a:t>		believability</a:t>
            </a:r>
          </a:p>
          <a:p>
            <a:r>
              <a:rPr lang="en-US" dirty="0" err="1" smtClean="0"/>
              <a:t>r</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38</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Characters and Agency</a:t>
            </a:r>
          </a:p>
          <a:p>
            <a:r>
              <a:rPr lang="en-US" dirty="0" smtClean="0"/>
              <a:t>	mixed success. people praised being able to see character thoughts and</a:t>
            </a:r>
          </a:p>
          <a:p>
            <a:r>
              <a:rPr lang="en-US" dirty="0" smtClean="0"/>
              <a:t>		expressions, but may not always have understood how character</a:t>
            </a:r>
          </a:p>
          <a:p>
            <a:r>
              <a:rPr lang="en-US" dirty="0" smtClean="0"/>
              <a:t>		manipulation tended to drive scenes –</a:t>
            </a:r>
            <a:r>
              <a:rPr lang="en-US" baseline="0" dirty="0" smtClean="0"/>
              <a:t> </a:t>
            </a:r>
          </a:p>
          <a:p>
            <a:endParaRPr lang="en-US" baseline="0" dirty="0" smtClean="0"/>
          </a:p>
          <a:p>
            <a:r>
              <a:rPr lang="en-US" baseline="0" dirty="0" smtClean="0"/>
              <a:t>For instance, the </a:t>
            </a:r>
            <a:r>
              <a:rPr lang="en-US" baseline="0" dirty="0" err="1" smtClean="0"/>
              <a:t>PocketTactics</a:t>
            </a:r>
            <a:r>
              <a:rPr lang="en-US" baseline="0" dirty="0" smtClean="0"/>
              <a:t> review concluding that </a:t>
            </a:r>
            <a:r>
              <a:rPr lang="en-US" baseline="0" dirty="0" err="1" smtClean="0"/>
              <a:t>Veronius</a:t>
            </a:r>
            <a:r>
              <a:rPr lang="en-US" baseline="0" dirty="0" smtClean="0"/>
              <a:t> was basically an unnecessary character – well, no. There are a host of ways he can bend the plot, by betraying you intentionally or accidentally, or by getting killed himself in various circumstances and thus changing your relationship to your employer. But because the reviewer didn’t encounter those outcomes, he wasn’t aware that they existed; possibly, he wasn’t aware of what was at stake in some of the scenes he had with </a:t>
            </a:r>
            <a:r>
              <a:rPr lang="en-US" baseline="0" dirty="0" err="1" smtClean="0"/>
              <a:t>Veronius</a:t>
            </a:r>
            <a:r>
              <a:rPr lang="en-US" baseline="0" dirty="0" smtClean="0"/>
              <a:t>. So the perceived consequences of his actions aren’t there; perhaps he dodged a bullet by accident but it was one he never even knew was there.</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39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Finally,</a:t>
            </a:r>
            <a:r>
              <a:rPr lang="en-US" baseline="0" dirty="0" smtClean="0"/>
              <a:t> on the issue of character persuasiveness, we have a complaint that came up in several reviews and that I have to confess makes me a little bit cross-eyed.</a:t>
            </a:r>
          </a:p>
          <a:p>
            <a:endParaRPr lang="en-US" baseline="0" dirty="0" smtClean="0"/>
          </a:p>
          <a:p>
            <a:r>
              <a:rPr lang="en-US" baseline="0" dirty="0" smtClean="0"/>
              <a:t>(Read)</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a:t>
            </a:r>
          </a:p>
          <a:p>
            <a:endParaRPr lang="en-US" dirty="0" smtClean="0"/>
          </a:p>
          <a:p>
            <a:r>
              <a:rPr lang="en-US" dirty="0" smtClean="0"/>
              <a:t>And</a:t>
            </a:r>
            <a:r>
              <a:rPr lang="en-US" baseline="0" dirty="0" smtClean="0"/>
              <a:t> here’s the thing. These are people who are really eager and excited to play with a story that has a lot of procedural possibility, but they don’t recognize that the engine is doing anything except when they have an experience that feels “broken”. All of the behind-the-scenes work of selecting which dialogue to use next, blending dialogue with gestures and elements from other social practices, representing the same social practice actions in different ways depending on scene context, inserting exposition automatically at the right moments – all that reads to these players as “scripted” and the engine gets none of the credit.</a:t>
            </a:r>
            <a:endParaRPr lang="en-US" dirty="0" smtClean="0"/>
          </a:p>
        </p:txBody>
      </p:sp>
      <p:sp>
        <p:nvSpPr>
          <p:cNvPr id="4" name="Slide Number Placeholder 3"/>
          <p:cNvSpPr>
            <a:spLocks noGrp="1"/>
          </p:cNvSpPr>
          <p:nvPr>
            <p:ph type="sldNum" sz="quarter" idx="10"/>
          </p:nvPr>
        </p:nvSpPr>
        <p:spPr/>
        <p:txBody>
          <a:bodyPr/>
          <a:lstStyle/>
          <a:p>
            <a:fld id="{B230A8E6-8828-F34B-96AE-D50A22755FF3}" type="slidenum">
              <a:rPr lang="en-US" smtClean="0"/>
              <a:pPr/>
              <a:t>41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Persuasiveness of Characters</a:t>
            </a:r>
          </a:p>
          <a:p>
            <a:r>
              <a:rPr lang="en-US" dirty="0" smtClean="0"/>
              <a:t>	-- Players rebelled against the reuse of “repeatable” bits of conversation</a:t>
            </a:r>
          </a:p>
          <a:p>
            <a:r>
              <a:rPr lang="en-US" dirty="0" smtClean="0"/>
              <a:t>	-- points of contact between engine and prewritten narrative: differences in conversation selection by characters; differences in outcomes of particular scenes depending on what a character thought about you; dialogue call-backs to character's opinion of you</a:t>
            </a:r>
          </a:p>
          <a:p>
            <a:r>
              <a:rPr lang="en-US" dirty="0" smtClean="0"/>
              <a:t>	issue: players rebelled against "generic" bits of conversation being</a:t>
            </a:r>
          </a:p>
          <a:p>
            <a:r>
              <a:rPr lang="en-US" dirty="0" smtClean="0"/>
              <a:t>		reused by different characters; strong sense that this violated</a:t>
            </a:r>
          </a:p>
          <a:p>
            <a:r>
              <a:rPr lang="en-US" dirty="0" smtClean="0"/>
              <a:t>		expectations that each character will behave completely uniquely</a:t>
            </a:r>
          </a:p>
          <a:p>
            <a:endParaRPr lang="en-US" dirty="0" smtClean="0"/>
          </a:p>
          <a:p>
            <a:endParaRPr lang="en-US" dirty="0" smtClean="0"/>
          </a:p>
          <a:p>
            <a:r>
              <a:rPr lang="en-US" dirty="0" smtClean="0"/>
              <a:t>Fundamental challenge here: making the mechanics more pervasive</a:t>
            </a:r>
            <a:r>
              <a:rPr lang="en-US" baseline="0" dirty="0" smtClean="0"/>
              <a:t> and more predictable would heighten the sense of character non-believability</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Persuasiveness of Characters</a:t>
            </a:r>
          </a:p>
          <a:p>
            <a:r>
              <a:rPr lang="en-US" dirty="0" smtClean="0"/>
              <a:t>	-- Players rebelled against the reuse of “repeatable” bits of conversation</a:t>
            </a:r>
          </a:p>
          <a:p>
            <a:r>
              <a:rPr lang="en-US" dirty="0" smtClean="0"/>
              <a:t>	-- points of contact between engine and prewritten narrative: differences in conversation selection by characters; differences in outcomes of particular scenes depending on what a character thought about you; dialogue call-backs to character's opinion of you</a:t>
            </a:r>
          </a:p>
          <a:p>
            <a:endParaRPr lang="en-US" dirty="0" smtClean="0"/>
          </a:p>
          <a:p>
            <a:endParaRPr lang="en-US" dirty="0" smtClean="0"/>
          </a:p>
          <a:p>
            <a:r>
              <a:rPr lang="en-US" dirty="0" smtClean="0"/>
              <a:t>	Galatea for comparison: Galatea conversion including a larger number of</a:t>
            </a:r>
          </a:p>
          <a:p>
            <a:r>
              <a:rPr lang="en-US" dirty="0" smtClean="0"/>
              <a:t>		automated emotional cycles (e.g. getting angry and being forced to</a:t>
            </a:r>
          </a:p>
          <a:p>
            <a:r>
              <a:rPr lang="en-US" dirty="0" smtClean="0"/>
              <a:t>		react to anger before proceeding) did not produce a greater level of</a:t>
            </a:r>
          </a:p>
          <a:p>
            <a:r>
              <a:rPr lang="en-US" dirty="0" smtClean="0"/>
              <a:t>		believability</a:t>
            </a:r>
          </a:p>
          <a:p>
            <a:endParaRPr lang="en-US" dirty="0" smtClean="0"/>
          </a:p>
          <a:p>
            <a:r>
              <a:rPr lang="en-US" dirty="0" smtClean="0"/>
              <a:t>Fundamental challenge here: making the mechanics more pervasive</a:t>
            </a:r>
            <a:r>
              <a:rPr lang="en-US" baseline="0" dirty="0" smtClean="0"/>
              <a:t> and more predictable would heighten the sense of character non-believability</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	</a:t>
            </a:r>
          </a:p>
          <a:p>
            <a:r>
              <a:rPr lang="en-US" dirty="0" smtClean="0"/>
              <a:t>	thoughts also about the experience of writing for the market?</a:t>
            </a:r>
          </a:p>
          <a:p>
            <a:r>
              <a:rPr lang="en-US" dirty="0" smtClean="0"/>
              <a:t>		</a:t>
            </a:r>
            <a:r>
              <a:rPr lang="en-US" dirty="0" err="1" smtClean="0"/>
              <a:t>Meretzky's</a:t>
            </a:r>
            <a:r>
              <a:rPr lang="en-US" dirty="0" smtClean="0"/>
              <a:t> feedback about wanting to be able to do both gestural actions and </a:t>
            </a:r>
            <a:r>
              <a:rPr lang="en-US" dirty="0" err="1" smtClean="0"/>
              <a:t>narratively</a:t>
            </a:r>
            <a:r>
              <a:rPr lang="en-US" dirty="0" smtClean="0"/>
              <a:t> significant actions</a:t>
            </a:r>
          </a:p>
          <a:p>
            <a:endParaRPr lang="en-US" dirty="0" smtClean="0"/>
          </a:p>
          <a:p>
            <a:endParaRPr lang="en-US" dirty="0" smtClean="0"/>
          </a:p>
          <a:p>
            <a:r>
              <a:rPr lang="en-US" dirty="0" smtClean="0"/>
              <a:t>possible future solutions:</a:t>
            </a:r>
          </a:p>
          <a:p>
            <a:r>
              <a:rPr lang="en-US" dirty="0" smtClean="0"/>
              <a:t>	</a:t>
            </a:r>
          </a:p>
          <a:p>
            <a:r>
              <a:rPr lang="en-US" dirty="0" smtClean="0"/>
              <a:t>	-- explicitly modeling narrative stakes: in simulated interactions, </a:t>
            </a:r>
            <a:r>
              <a:rPr lang="en-US" dirty="0" err="1" smtClean="0"/>
              <a:t>NPCs</a:t>
            </a:r>
            <a:r>
              <a:rPr lang="en-US" dirty="0" smtClean="0"/>
              <a:t> were not by any means guaranteed to do the most interesting thing available to them. Might matter less in e.g. </a:t>
            </a:r>
            <a:r>
              <a:rPr lang="en-US" dirty="0" err="1" smtClean="0"/>
              <a:t>sims</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 multiplicative rather than additive approach (and talk about what that would mean)</a:t>
            </a:r>
          </a:p>
          <a:p>
            <a:r>
              <a:rPr lang="en-US" dirty="0" smtClean="0"/>
              <a:t>		-- drawbacks: either escalate the authoring load or use procedural text generation or drastically reduce the scope of what is being modeled in terms of interpersonal actions</a:t>
            </a:r>
          </a:p>
          <a:p>
            <a:r>
              <a:rPr lang="en-US" dirty="0" smtClean="0"/>
              <a:t>		-- would still also probably need a way to exclude non-useful </a:t>
            </a:r>
            <a:r>
              <a:rPr lang="en-US" dirty="0" err="1" smtClean="0"/>
              <a:t>multiplicatives</a:t>
            </a:r>
            <a:endParaRPr lang="en-US" dirty="0" smtClean="0"/>
          </a:p>
          <a:p>
            <a:r>
              <a:rPr lang="en-US" dirty="0" smtClean="0"/>
              <a:t>		-- need to limit options on the player's screen?</a:t>
            </a:r>
          </a:p>
          <a:p>
            <a:endParaRPr lang="en-US" dirty="0" smtClean="0"/>
          </a:p>
          <a:p>
            <a:r>
              <a:rPr lang="en-US" dirty="0" smtClean="0"/>
              <a:t>But</a:t>
            </a:r>
            <a:r>
              <a:rPr lang="en-US" baseline="0" dirty="0" smtClean="0"/>
              <a:t> also has a number of advantages:</a:t>
            </a:r>
          </a:p>
          <a:p>
            <a:r>
              <a:rPr lang="en-US" baseline="0" dirty="0" smtClean="0"/>
              <a:t>	more affordances for the </a:t>
            </a:r>
            <a:r>
              <a:rPr lang="en-US" baseline="0" dirty="0" err="1" smtClean="0"/>
              <a:t>NPCs</a:t>
            </a:r>
            <a:r>
              <a:rPr lang="en-US" baseline="0" dirty="0" smtClean="0"/>
              <a:t> to choose from gives </a:t>
            </a:r>
            <a:r>
              <a:rPr lang="en-US" baseline="0" dirty="0" err="1" smtClean="0"/>
              <a:t>Versu’s</a:t>
            </a:r>
            <a:r>
              <a:rPr lang="en-US" baseline="0" dirty="0" smtClean="0"/>
              <a:t> preference calculations more to work with; make it possible for NPC behavior to demonstrate a richer range and also more emotional continuity with what’s gone before</a:t>
            </a:r>
          </a:p>
          <a:p>
            <a:r>
              <a:rPr lang="en-US" baseline="0" dirty="0" smtClean="0"/>
              <a:t>	stop forcing the player to choose between “advance the story” and “advance the relationship” (or even just “</a:t>
            </a:r>
            <a:r>
              <a:rPr lang="en-US" baseline="0" dirty="0" err="1" smtClean="0"/>
              <a:t>roleplay</a:t>
            </a:r>
            <a:r>
              <a:rPr lang="en-US" baseline="0" dirty="0" smtClean="0"/>
              <a:t>”) – this was something Steve </a:t>
            </a:r>
            <a:r>
              <a:rPr lang="en-US" baseline="0" dirty="0" err="1" smtClean="0"/>
              <a:t>Meretzky</a:t>
            </a:r>
            <a:r>
              <a:rPr lang="en-US" baseline="0" dirty="0" smtClean="0"/>
              <a:t> pointed out in his </a:t>
            </a:r>
            <a:r>
              <a:rPr lang="en-US" baseline="0" dirty="0" err="1" smtClean="0"/>
              <a:t>playtest</a:t>
            </a:r>
            <a:r>
              <a:rPr lang="en-US" baseline="0" dirty="0" smtClean="0"/>
              <a:t> of Blood &amp; Laurels, that he basically wanted to be free to make one action of each kind during his move </a:t>
            </a:r>
          </a:p>
        </p:txBody>
      </p:sp>
      <p:sp>
        <p:nvSpPr>
          <p:cNvPr id="4" name="Slide Number Placeholder 3"/>
          <p:cNvSpPr>
            <a:spLocks noGrp="1"/>
          </p:cNvSpPr>
          <p:nvPr>
            <p:ph type="sldNum" sz="quarter" idx="10"/>
          </p:nvPr>
        </p:nvSpPr>
        <p:spPr/>
        <p:txBody>
          <a:bodyPr/>
          <a:lstStyle/>
          <a:p>
            <a:fld id="{B230A8E6-8828-F34B-96AE-D50A22755FF3}" type="slidenum">
              <a:rPr lang="en-US" smtClean="0"/>
              <a:pPr/>
              <a:t>45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Another thing I think might help provide a sense of procedural depth and possibility without overly mechanical writing</a:t>
            </a:r>
            <a:r>
              <a:rPr lang="en-US" baseline="0" dirty="0" smtClean="0"/>
              <a:t> would be to rely on abstractions presented via the UI. Blood &amp; Laurels in its current design provides some visual information about the moods and attitudes of characters, but none for understanding the current narrative state or how character moods related to narrative outcomes. </a:t>
            </a:r>
          </a:p>
          <a:p>
            <a:endParaRPr lang="en-US" dirty="0" smtClean="0"/>
          </a:p>
          <a:p>
            <a:r>
              <a:rPr lang="en-US" dirty="0" smtClean="0"/>
              <a:t>So there</a:t>
            </a:r>
            <a:r>
              <a:rPr lang="en-US" baseline="0" dirty="0" smtClean="0"/>
              <a:t> might be some mileage in representing those ideas more explicitly. One of the most successful passages in Alabaster  – and again, by successful I mean “the one players mentioned liking the most” – was one in which the player is asking a series of questions that are upsetting the main NPC, and with each turn that she gets more upset, the image collage on the side of the screen shows a more and more dark and thunderous expression. So the player has this clear sense of pushing her luck, which she can choose to pursue or not. Players said that they found that ominous and effective, somehow I think more so than if the text had explicitly said “you’re pushing your luck here”.</a:t>
            </a:r>
          </a:p>
          <a:p>
            <a:endParaRPr lang="en-US" baseline="0" dirty="0" smtClean="0"/>
          </a:p>
          <a:p>
            <a:r>
              <a:rPr lang="en-US" baseline="0" dirty="0" smtClean="0"/>
              <a:t>Obviously that’s a very directed example which is only trying to communicate information on a single axis, but we could imagine something that, for instance, &gt;&gt;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More explicitly indicated the</a:t>
            </a:r>
            <a:r>
              <a:rPr lang="en-US" baseline="0" dirty="0" smtClean="0"/>
              <a:t> possible outcomes of a scene and provided some indicator of how close you were to achieving one or the other.</a:t>
            </a:r>
          </a:p>
          <a:p>
            <a:endParaRPr lang="en-US" baseline="0" dirty="0" smtClean="0"/>
          </a:p>
          <a:p>
            <a:r>
              <a:rPr lang="en-US" baseline="0" dirty="0" smtClean="0"/>
              <a:t>Obviously not all scenes need this – as we saw, some scenes are primarily exploratory and others depend on direct choices by the player. But for the case of scenes where the player can control the outcome by manipulating </a:t>
            </a:r>
            <a:r>
              <a:rPr lang="en-US" baseline="0" dirty="0" err="1" smtClean="0"/>
              <a:t>NPCs</a:t>
            </a:r>
            <a:r>
              <a:rPr lang="en-US" baseline="0" dirty="0" smtClean="0"/>
              <a:t>, this might allow the player to exercise more agency and also be more aware of the procedural shape of the game, without loading additional work onto the main text.</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want to conclude by offering a few diagnostic questions that would have helped us discover these concerns with Blood &amp; Laurels earlier in the design</a:t>
            </a:r>
            <a:r>
              <a:rPr lang="en-US" baseline="0" dirty="0" smtClean="0"/>
              <a:t> process and might guide us towards better practices in the future.</a:t>
            </a:r>
            <a:endParaRPr lang="en-US" dirty="0" smtClean="0"/>
          </a:p>
          <a:p>
            <a:endParaRPr lang="en-US" dirty="0" smtClean="0"/>
          </a:p>
          <a:p>
            <a:r>
              <a:rPr lang="en-US" dirty="0" smtClean="0"/>
              <a:t>Here to some extent</a:t>
            </a:r>
            <a:r>
              <a:rPr lang="en-US" baseline="0" dirty="0" smtClean="0"/>
              <a:t> the player is allowed to push on *either* the relationships *or* the conversation, and only sometimes both at once. This produces a slightly broken sense of control.</a:t>
            </a:r>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48</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49</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0A8E6-8828-F34B-96AE-D50A22755FF3}" type="slidenum">
              <a:rPr lang="en-US" smtClean="0"/>
              <a:pPr/>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0B625AB8-2AB2-E048-BDAA-6C1FD93580FD}" type="datetimeFigureOut">
              <a:rPr lang="en-US" smtClean="0"/>
              <a:pPr/>
              <a:t>11/3/14</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47AB7DCE-95B6-3A4A-949B-D8C95981063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B625AB8-2AB2-E048-BDAA-6C1FD93580FD}"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smtClean="0"/>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0B625AB8-2AB2-E048-BDAA-6C1FD93580FD}" type="datetimeFigureOut">
              <a:rPr lang="en-US" smtClean="0"/>
              <a:pPr/>
              <a:t>11/3/14</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47AB7DCE-95B6-3A4A-949B-D8C95981063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smtClean="0"/>
              <a:t>Click to edit Master text styles</a:t>
            </a:r>
          </a:p>
        </p:txBody>
      </p:sp>
      <p:sp>
        <p:nvSpPr>
          <p:cNvPr id="4" name="Date Placeholder 3"/>
          <p:cNvSpPr>
            <a:spLocks noGrp="1"/>
          </p:cNvSpPr>
          <p:nvPr>
            <p:ph type="dt" sz="half" idx="10"/>
          </p:nvPr>
        </p:nvSpPr>
        <p:spPr/>
        <p:txBody>
          <a:bodyPr/>
          <a:lstStyle/>
          <a:p>
            <a:fld id="{0B625AB8-2AB2-E048-BDAA-6C1FD93580FD}"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B7DCE-95B6-3A4A-949B-D8C95981063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625AB8-2AB2-E048-BDAA-6C1FD93580FD}"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B7DCE-95B6-3A4A-949B-D8C95981063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B625AB8-2AB2-E048-BDAA-6C1FD93580FD}" type="datetimeFigureOut">
              <a:rPr lang="en-US" smtClean="0"/>
              <a:pPr/>
              <a:t>11/3/14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AB7DCE-95B6-3A4A-949B-D8C959810637}" type="slidenum">
              <a:rPr lang="en-US" smtClean="0"/>
              <a:pPr/>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B625AB8-2AB2-E048-BDAA-6C1FD93580FD}" type="datetimeFigureOut">
              <a:rPr lang="en-US" smtClean="0"/>
              <a:pPr/>
              <a:t>11/3/14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625AB8-2AB2-E048-BDAA-6C1FD93580FD}" type="datetimeFigureOut">
              <a:rPr lang="en-US" smtClean="0"/>
              <a:pPr/>
              <a:t>11/3/14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625AB8-2AB2-E048-BDAA-6C1FD93580FD}"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B625AB8-2AB2-E048-BDAA-6C1FD93580FD}"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B625AB8-2AB2-E048-BDAA-6C1FD93580FD}"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B7DCE-95B6-3A4A-949B-D8C9598106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0B625AB8-2AB2-E048-BDAA-6C1FD93580FD}" type="datetimeFigureOut">
              <a:rPr lang="en-US" smtClean="0"/>
              <a:pPr/>
              <a:t>11/3/14</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47AB7DCE-95B6-3A4A-949B-D8C9598106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jpeg"/><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df"/><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2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emshortif@gmail.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Narrative and Simulation in Interactive Dialogue</a:t>
            </a:r>
            <a:endParaRPr lang="en-US" dirty="0"/>
          </a:p>
        </p:txBody>
      </p:sp>
      <p:sp>
        <p:nvSpPr>
          <p:cNvPr id="3" name="Subtitle 2"/>
          <p:cNvSpPr>
            <a:spLocks noGrp="1"/>
          </p:cNvSpPr>
          <p:nvPr>
            <p:ph type="subTitle" idx="1"/>
          </p:nvPr>
        </p:nvSpPr>
        <p:spPr/>
        <p:txBody>
          <a:bodyPr/>
          <a:lstStyle/>
          <a:p>
            <a:r>
              <a:rPr lang="en-US" dirty="0" smtClean="0"/>
              <a:t>Emily Short</a:t>
            </a:r>
          </a:p>
          <a:p>
            <a:r>
              <a:rPr lang="en-US" dirty="0" smtClean="0"/>
              <a:t>@</a:t>
            </a:r>
            <a:r>
              <a:rPr lang="en-US" dirty="0" err="1" smtClean="0"/>
              <a:t>emshort</a:t>
            </a:r>
            <a:endParaRPr lang="en-US" dirty="0" smtClean="0"/>
          </a:p>
          <a:p>
            <a:r>
              <a:rPr lang="en-US" dirty="0" smtClean="0"/>
              <a:t>http://</a:t>
            </a:r>
            <a:r>
              <a:rPr lang="en-US" dirty="0" err="1" smtClean="0"/>
              <a:t>emshort.wordpress.com</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&amp; Laurels</a:t>
            </a:r>
            <a:endParaRPr lang="en-US" dirty="0"/>
          </a:p>
        </p:txBody>
      </p:sp>
      <p:pic>
        <p:nvPicPr>
          <p:cNvPr id="5" name="Picture Placeholder 4" descr="rome_cover_portrait@2x.png"/>
          <p:cNvPicPr>
            <a:picLocks noGrp="1" noChangeAspect="1"/>
          </p:cNvPicPr>
          <p:nvPr>
            <p:ph idx="1"/>
          </p:nvPr>
        </p:nvPicPr>
        <p:blipFill>
          <a:blip r:embed="rId3"/>
          <a:srcRect t="-9189" b="-9189"/>
          <a:stretch>
            <a:fillRect/>
          </a:stretch>
        </p:blipFill>
        <p:spPr/>
      </p:pic>
      <p:sp>
        <p:nvSpPr>
          <p:cNvPr id="3" name="Content Placeholder 2"/>
          <p:cNvSpPr>
            <a:spLocks noGrp="1"/>
          </p:cNvSpPr>
          <p:nvPr>
            <p:ph type="body" sz="half" idx="2"/>
          </p:nvPr>
        </p:nvSpPr>
        <p:spPr>
          <a:xfrm>
            <a:off x="914398" y="2866030"/>
            <a:ext cx="3563938" cy="3129958"/>
          </a:xfrm>
        </p:spPr>
        <p:txBody>
          <a:bodyPr>
            <a:normAutofit/>
          </a:bodyPr>
          <a:lstStyle/>
          <a:p>
            <a:r>
              <a:rPr lang="en-US" dirty="0" smtClean="0"/>
              <a:t>Cults, prophecies, poison, intrigue.</a:t>
            </a:r>
            <a:endParaRPr lang="en-US" dirty="0" smtClean="0"/>
          </a:p>
          <a:p>
            <a:r>
              <a:rPr lang="en-US" dirty="0" smtClean="0"/>
              <a:t>Imperial </a:t>
            </a:r>
            <a:r>
              <a:rPr lang="en-US" dirty="0" err="1" smtClean="0"/>
              <a:t>tropefest</a:t>
            </a:r>
            <a:r>
              <a:rPr lang="en-US" dirty="0" smtClean="0"/>
              <a:t>.</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Work</a:t>
            </a:r>
            <a:endParaRPr lang="en-US" dirty="0"/>
          </a:p>
        </p:txBody>
      </p:sp>
      <p:pic>
        <p:nvPicPr>
          <p:cNvPr id="8" name="Content Placeholder 7" descr="Galatea.jpg"/>
          <p:cNvPicPr>
            <a:picLocks noGrp="1" noChangeAspect="1"/>
          </p:cNvPicPr>
          <p:nvPr>
            <p:ph sz="half" idx="1"/>
          </p:nvPr>
        </p:nvPicPr>
        <p:blipFill>
          <a:blip r:embed="rId3"/>
          <a:srcRect l="-42810" r="-42810"/>
          <a:stretch>
            <a:fillRect/>
          </a:stretch>
        </p:blipFill>
        <p:spPr>
          <a:xfrm>
            <a:off x="-423396" y="1735138"/>
            <a:ext cx="3566160" cy="1920240"/>
          </a:xfrm>
        </p:spPr>
      </p:pic>
      <p:pic>
        <p:nvPicPr>
          <p:cNvPr id="10" name="Content Placeholder 9" descr="Screenshot1.png"/>
          <p:cNvPicPr>
            <a:picLocks noGrp="1" noChangeAspect="1"/>
          </p:cNvPicPr>
          <p:nvPr>
            <p:ph sz="half" idx="13"/>
          </p:nvPr>
        </p:nvPicPr>
        <p:blipFill>
          <a:blip r:embed="rId4"/>
          <a:srcRect l="-12183" r="-12183"/>
          <a:stretch>
            <a:fillRect/>
          </a:stretch>
        </p:blipFill>
        <p:spPr>
          <a:xfrm>
            <a:off x="914400" y="4042775"/>
            <a:ext cx="3566160" cy="1920240"/>
          </a:xfrm>
        </p:spPr>
      </p:pic>
      <p:pic>
        <p:nvPicPr>
          <p:cNvPr id="11" name="Content Placeholder 10" descr="cover_ghost_story01.png"/>
          <p:cNvPicPr>
            <a:picLocks noGrp="1" noChangeAspect="1"/>
          </p:cNvPicPr>
          <p:nvPr>
            <p:ph sz="half" idx="14"/>
          </p:nvPr>
        </p:nvPicPr>
        <p:blipFill>
          <a:blip r:embed="rId5"/>
          <a:srcRect l="-89677" r="-89677"/>
          <a:stretch>
            <a:fillRect/>
          </a:stretch>
        </p:blipFill>
        <p:spPr>
          <a:xfrm>
            <a:off x="3732988" y="1723398"/>
            <a:ext cx="7175924" cy="3863959"/>
          </a:xfrm>
        </p:spPr>
      </p:pic>
      <p:pic>
        <p:nvPicPr>
          <p:cNvPr id="9" name="Content Placeholder 8" descr="Cover.jpg"/>
          <p:cNvPicPr>
            <a:picLocks noGrp="1" noChangeAspect="1"/>
          </p:cNvPicPr>
          <p:nvPr>
            <p:ph sz="half" idx="15"/>
          </p:nvPr>
        </p:nvPicPr>
        <p:blipFill>
          <a:blip r:embed="rId6"/>
          <a:srcRect l="-42810" r="-42810"/>
          <a:stretch>
            <a:fillRect/>
          </a:stretch>
        </p:blipFill>
        <p:spPr>
          <a:xfrm>
            <a:off x="1949908" y="1735138"/>
            <a:ext cx="3566160" cy="1920240"/>
          </a:xfrm>
        </p:spPr>
      </p:pic>
      <p:sp>
        <p:nvSpPr>
          <p:cNvPr id="12" name="TextBox 11"/>
          <p:cNvSpPr txBox="1"/>
          <p:nvPr/>
        </p:nvSpPr>
        <p:spPr>
          <a:xfrm>
            <a:off x="1234106" y="6119336"/>
            <a:ext cx="2936170" cy="369332"/>
          </a:xfrm>
          <a:prstGeom prst="rect">
            <a:avLst/>
          </a:prstGeom>
          <a:noFill/>
        </p:spPr>
        <p:txBody>
          <a:bodyPr wrap="none" rtlCol="0">
            <a:spAutoFit/>
          </a:bodyPr>
          <a:lstStyle/>
          <a:p>
            <a:r>
              <a:rPr lang="en-US" dirty="0" smtClean="0"/>
              <a:t>Parser-based interactive fiction</a:t>
            </a:r>
            <a:endParaRPr lang="en-US" dirty="0"/>
          </a:p>
        </p:txBody>
      </p:sp>
      <p:sp>
        <p:nvSpPr>
          <p:cNvPr id="13" name="TextBox 12"/>
          <p:cNvSpPr txBox="1"/>
          <p:nvPr/>
        </p:nvSpPr>
        <p:spPr>
          <a:xfrm>
            <a:off x="6113395" y="5842337"/>
            <a:ext cx="2464024" cy="646331"/>
          </a:xfrm>
          <a:prstGeom prst="rect">
            <a:avLst/>
          </a:prstGeom>
          <a:noFill/>
        </p:spPr>
        <p:txBody>
          <a:bodyPr wrap="none" rtlCol="0">
            <a:spAutoFit/>
          </a:bodyPr>
          <a:lstStyle/>
          <a:p>
            <a:pPr algn="ctr"/>
            <a:r>
              <a:rPr lang="en-US" dirty="0" smtClean="0"/>
              <a:t>Choice-based, </a:t>
            </a:r>
          </a:p>
          <a:p>
            <a:pPr algn="ctr"/>
            <a:r>
              <a:rPr lang="en-US" dirty="0" smtClean="0"/>
              <a:t>running on </a:t>
            </a:r>
            <a:r>
              <a:rPr lang="en-US" dirty="0" err="1" smtClean="0"/>
              <a:t>Versu</a:t>
            </a:r>
            <a:r>
              <a:rPr lang="en-US" dirty="0" smtClean="0"/>
              <a:t> engine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Conversation Design Goals</a:t>
            </a:r>
            <a:endParaRPr lang="en-US" dirty="0"/>
          </a:p>
        </p:txBody>
      </p:sp>
      <p:sp>
        <p:nvSpPr>
          <p:cNvPr id="3" name="Content Placeholder 2"/>
          <p:cNvSpPr>
            <a:spLocks noGrp="1"/>
          </p:cNvSpPr>
          <p:nvPr>
            <p:ph idx="1"/>
          </p:nvPr>
        </p:nvSpPr>
        <p:spPr/>
        <p:txBody>
          <a:bodyPr>
            <a:normAutofit/>
          </a:bodyPr>
          <a:lstStyle/>
          <a:p>
            <a:r>
              <a:rPr lang="en-US" dirty="0" err="1" smtClean="0"/>
              <a:t>Explorability</a:t>
            </a:r>
            <a:r>
              <a:rPr lang="en-US" dirty="0" smtClean="0"/>
              <a:t>: Player is free to explore dialogue space</a:t>
            </a: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Conversation Design Goals</a:t>
            </a:r>
            <a:endParaRPr lang="en-US" dirty="0"/>
          </a:p>
        </p:txBody>
      </p:sp>
      <p:sp>
        <p:nvSpPr>
          <p:cNvPr id="3" name="Content Placeholder 2"/>
          <p:cNvSpPr>
            <a:spLocks noGrp="1"/>
          </p:cNvSpPr>
          <p:nvPr>
            <p:ph idx="1"/>
          </p:nvPr>
        </p:nvSpPr>
        <p:spPr/>
        <p:txBody>
          <a:bodyPr>
            <a:normAutofit/>
          </a:bodyPr>
          <a:lstStyle/>
          <a:p>
            <a:r>
              <a:rPr lang="en-US" dirty="0" err="1" smtClean="0"/>
              <a:t>Explorability</a:t>
            </a:r>
            <a:r>
              <a:rPr lang="en-US" dirty="0" smtClean="0"/>
              <a:t>: Player is free to explore dialogue space</a:t>
            </a:r>
          </a:p>
          <a:p>
            <a:r>
              <a:rPr lang="en-US" dirty="0" smtClean="0"/>
              <a:t>Expressiveness: Player and NPC can signal emotional states as well as information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Conversation Design Goals</a:t>
            </a:r>
            <a:endParaRPr lang="en-US" dirty="0"/>
          </a:p>
        </p:txBody>
      </p:sp>
      <p:sp>
        <p:nvSpPr>
          <p:cNvPr id="3" name="Content Placeholder 2"/>
          <p:cNvSpPr>
            <a:spLocks noGrp="1"/>
          </p:cNvSpPr>
          <p:nvPr>
            <p:ph idx="1"/>
          </p:nvPr>
        </p:nvSpPr>
        <p:spPr/>
        <p:txBody>
          <a:bodyPr>
            <a:normAutofit/>
          </a:bodyPr>
          <a:lstStyle/>
          <a:p>
            <a:r>
              <a:rPr lang="en-US" dirty="0" err="1" smtClean="0"/>
              <a:t>Explorability</a:t>
            </a:r>
            <a:r>
              <a:rPr lang="en-US" dirty="0" smtClean="0"/>
              <a:t>: Player is free to explore dialogue space</a:t>
            </a:r>
          </a:p>
          <a:p>
            <a:r>
              <a:rPr lang="en-US" dirty="0" smtClean="0"/>
              <a:t>Expressiveness: Player and NPC can signal emotional states as well as information</a:t>
            </a:r>
          </a:p>
          <a:p>
            <a:r>
              <a:rPr lang="en-US" dirty="0" smtClean="0"/>
              <a:t>Pacing: story moves forward on its own when the player is out of things to say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Conversation Design Goals</a:t>
            </a:r>
            <a:endParaRPr lang="en-US" dirty="0"/>
          </a:p>
        </p:txBody>
      </p:sp>
      <p:sp>
        <p:nvSpPr>
          <p:cNvPr id="3" name="Content Placeholder 2"/>
          <p:cNvSpPr>
            <a:spLocks noGrp="1"/>
          </p:cNvSpPr>
          <p:nvPr>
            <p:ph idx="1"/>
          </p:nvPr>
        </p:nvSpPr>
        <p:spPr/>
        <p:txBody>
          <a:bodyPr>
            <a:normAutofit lnSpcReduction="10000"/>
          </a:bodyPr>
          <a:lstStyle/>
          <a:p>
            <a:r>
              <a:rPr lang="en-US" dirty="0" err="1" smtClean="0"/>
              <a:t>Explorability</a:t>
            </a:r>
            <a:r>
              <a:rPr lang="en-US" dirty="0" smtClean="0"/>
              <a:t>: Player is free to explore dialogue space</a:t>
            </a:r>
          </a:p>
          <a:p>
            <a:r>
              <a:rPr lang="en-US" dirty="0" smtClean="0"/>
              <a:t>Expressiveness: Player and NPC can signal emotional states as well as information</a:t>
            </a:r>
          </a:p>
          <a:p>
            <a:r>
              <a:rPr lang="en-US" dirty="0" smtClean="0"/>
              <a:t>Pacing: story moves forward on its own when the player is out of things to say</a:t>
            </a:r>
          </a:p>
          <a:p>
            <a:r>
              <a:rPr lang="en-US" dirty="0" smtClean="0"/>
              <a:t>Characters appear as entities with convincing emotional states</a:t>
            </a:r>
          </a:p>
          <a:p>
            <a:pPr lvl="1"/>
            <a:r>
              <a:rPr lang="en-US" dirty="0" smtClean="0"/>
              <a:t>Player agency involves manipulating characters</a:t>
            </a:r>
          </a:p>
          <a:p>
            <a:pPr lvl="1"/>
            <a:r>
              <a:rPr lang="en-US" dirty="0" smtClean="0"/>
              <a:t>Player responds to characters in non-utilitarian way</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 Goals</a:t>
            </a:r>
            <a:endParaRPr lang="en-US" dirty="0"/>
          </a:p>
        </p:txBody>
      </p:sp>
      <p:sp>
        <p:nvSpPr>
          <p:cNvPr id="3" name="Content Placeholder 2"/>
          <p:cNvSpPr>
            <a:spLocks noGrp="1"/>
          </p:cNvSpPr>
          <p:nvPr>
            <p:ph idx="1"/>
          </p:nvPr>
        </p:nvSpPr>
        <p:spPr/>
        <p:txBody>
          <a:bodyPr/>
          <a:lstStyle/>
          <a:p>
            <a:r>
              <a:rPr lang="en-US" dirty="0" smtClean="0"/>
              <a:t>Authoring</a:t>
            </a:r>
          </a:p>
          <a:p>
            <a:pPr lvl="1"/>
            <a:r>
              <a:rPr lang="en-US" dirty="0" smtClean="0"/>
              <a:t>Easy to generate </a:t>
            </a:r>
            <a:r>
              <a:rPr lang="en-US" i="1" dirty="0" smtClean="0"/>
              <a:t>large </a:t>
            </a:r>
            <a:r>
              <a:rPr lang="en-US" dirty="0" smtClean="0"/>
              <a:t>quantities of content, </a:t>
            </a:r>
            <a:r>
              <a:rPr lang="en-US" b="1" dirty="0" smtClean="0"/>
              <a:t>at least 10x</a:t>
            </a:r>
            <a:r>
              <a:rPr lang="en-US" dirty="0" smtClean="0"/>
              <a:t> as much as the player is likely to encounter in a single play-through</a:t>
            </a:r>
          </a:p>
          <a:p>
            <a:pPr lvl="1"/>
            <a:r>
              <a:rPr lang="en-US" dirty="0" smtClean="0"/>
              <a:t>Easy to revise content once created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 Goals</a:t>
            </a:r>
            <a:endParaRPr lang="en-US" dirty="0"/>
          </a:p>
        </p:txBody>
      </p:sp>
      <p:sp>
        <p:nvSpPr>
          <p:cNvPr id="3" name="Content Placeholder 2"/>
          <p:cNvSpPr>
            <a:spLocks noGrp="1"/>
          </p:cNvSpPr>
          <p:nvPr>
            <p:ph idx="1"/>
          </p:nvPr>
        </p:nvSpPr>
        <p:spPr/>
        <p:txBody>
          <a:bodyPr/>
          <a:lstStyle/>
          <a:p>
            <a:r>
              <a:rPr lang="en-US" dirty="0" smtClean="0"/>
              <a:t>Authoring</a:t>
            </a:r>
          </a:p>
          <a:p>
            <a:pPr lvl="1"/>
            <a:r>
              <a:rPr lang="en-US" dirty="0" smtClean="0"/>
              <a:t>Easy to generate </a:t>
            </a:r>
            <a:r>
              <a:rPr lang="en-US" i="1" dirty="0" smtClean="0"/>
              <a:t>large </a:t>
            </a:r>
            <a:r>
              <a:rPr lang="en-US" dirty="0" smtClean="0"/>
              <a:t>quantities of content, at least 10x as much as the player is likely to encounter in a single play-through</a:t>
            </a:r>
          </a:p>
          <a:p>
            <a:pPr lvl="1"/>
            <a:r>
              <a:rPr lang="en-US" dirty="0" smtClean="0"/>
              <a:t>Easy to revise content once created</a:t>
            </a:r>
          </a:p>
          <a:p>
            <a:r>
              <a:rPr lang="en-US" dirty="0" smtClean="0"/>
              <a:t>Testing</a:t>
            </a:r>
          </a:p>
          <a:p>
            <a:pPr lvl="1"/>
            <a:r>
              <a:rPr lang="en-US" dirty="0" smtClean="0"/>
              <a:t>Easy to verify that there are no “stuck” states from which dialogue cannot proceed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“Threaded Conversation”</a:t>
            </a:r>
            <a:endParaRPr lang="en-US" dirty="0"/>
          </a:p>
        </p:txBody>
      </p:sp>
      <p:sp>
        <p:nvSpPr>
          <p:cNvPr id="7" name="Content Placeholder 6"/>
          <p:cNvSpPr>
            <a:spLocks noGrp="1"/>
          </p:cNvSpPr>
          <p:nvPr>
            <p:ph idx="1"/>
          </p:nvPr>
        </p:nvSpPr>
        <p:spPr/>
        <p:txBody>
          <a:bodyPr/>
          <a:lstStyle/>
          <a:p>
            <a:r>
              <a:rPr lang="en-US" dirty="0" smtClean="0"/>
              <a:t>Quips represent actual lines of non-repeatable dialogue (“The Emperor is looking ill these days”)</a:t>
            </a:r>
          </a:p>
          <a:p>
            <a:r>
              <a:rPr lang="en-US" dirty="0" smtClean="0"/>
              <a:t>Quips are tagged with one or more topics</a:t>
            </a:r>
          </a:p>
          <a:p>
            <a:r>
              <a:rPr lang="en-US" dirty="0" smtClean="0"/>
              <a:t>Relations between quips (direct and indirect following)</a:t>
            </a:r>
          </a:p>
          <a:p>
            <a:r>
              <a:rPr lang="en-US" dirty="0" smtClean="0"/>
              <a:t>Factual and emotional data associated with quips</a:t>
            </a:r>
          </a:p>
          <a:p>
            <a:pPr lvl="1"/>
            <a:r>
              <a:rPr lang="en-US" dirty="0" smtClean="0"/>
              <a:t>Prerequisites</a:t>
            </a:r>
          </a:p>
          <a:p>
            <a:pPr lvl="1"/>
            <a:r>
              <a:rPr lang="en-US" dirty="0" smtClean="0"/>
              <a:t>Outcomes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Picture 10" descr="Topics and quips 1.jpg"/>
          <p:cNvPicPr>
            <a:picLocks noChangeAspect="1"/>
          </p:cNvPicPr>
          <p:nvPr/>
        </p:nvPicPr>
        <p:blipFill>
          <a:blip r:embed="rId3"/>
          <a:stretch>
            <a:fillRect/>
          </a:stretch>
        </p:blipFill>
        <p:spPr>
          <a:xfrm>
            <a:off x="482600" y="1289050"/>
            <a:ext cx="8178800" cy="42799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Topics and quips 2.jpg"/>
          <p:cNvPicPr>
            <a:picLocks noChangeAspect="1"/>
          </p:cNvPicPr>
          <p:nvPr/>
        </p:nvPicPr>
        <p:blipFill>
          <a:blip r:embed="rId3"/>
          <a:stretch>
            <a:fillRect/>
          </a:stretch>
        </p:blipFill>
        <p:spPr>
          <a:xfrm>
            <a:off x="482600" y="1289050"/>
            <a:ext cx="8178800" cy="42799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Topics and quips 3.jpg"/>
          <p:cNvPicPr>
            <a:picLocks noChangeAspect="1"/>
          </p:cNvPicPr>
          <p:nvPr/>
        </p:nvPicPr>
        <p:blipFill>
          <a:blip r:embed="rId3"/>
          <a:stretch>
            <a:fillRect/>
          </a:stretch>
        </p:blipFill>
        <p:spPr>
          <a:xfrm>
            <a:off x="482600" y="1289050"/>
            <a:ext cx="8178800" cy="42799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Topics and quips 4.jpg"/>
          <p:cNvPicPr>
            <a:picLocks noChangeAspect="1"/>
          </p:cNvPicPr>
          <p:nvPr/>
        </p:nvPicPr>
        <p:blipFill>
          <a:blip r:embed="rId3"/>
          <a:stretch>
            <a:fillRect/>
          </a:stretch>
        </p:blipFill>
        <p:spPr>
          <a:xfrm>
            <a:off x="482600" y="1289050"/>
            <a:ext cx="8178800" cy="42799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Topics and quips 6.jpg"/>
          <p:cNvPicPr>
            <a:picLocks noChangeAspect="1"/>
          </p:cNvPicPr>
          <p:nvPr/>
        </p:nvPicPr>
        <p:blipFill>
          <a:blip r:embed="rId3"/>
          <a:stretch>
            <a:fillRect/>
          </a:stretch>
        </p:blipFill>
        <p:spPr>
          <a:xfrm>
            <a:off x="482600" y="1289050"/>
            <a:ext cx="8178800" cy="42799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onversationGraph.pdf"/>
          <p:cNvPicPr>
            <a:picLocks noGrp="1" noChangeAspect="1"/>
          </p:cNvPicPr>
          <p:nvPr>
            <p:ph idx="1"/>
          </p:nvPr>
        </p:nvPicPr>
        <mc:AlternateContent>
          <mc:Choice xmlns:ma="http://schemas.microsoft.com/office/mac/drawingml/2008/main" Requires="ma">
            <p:blipFill>
              <a:blip r:embed="rId2"/>
              <a:srcRect t="-119305" b="-119305"/>
              <a:stretch>
                <a:fillRect/>
              </a:stretch>
            </p:blipFill>
          </mc:Choice>
          <mc:Fallback>
            <p:blipFill>
              <a:blip r:embed="rId3"/>
              <a:srcRect t="-119305" b="-119305"/>
              <a:stretch>
                <a:fillRect/>
              </a:stretch>
            </p:blipFill>
          </mc:Fallback>
        </mc:AlternateConten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&amp; Laurels</a:t>
            </a:r>
            <a:endParaRPr lang="en-US" dirty="0"/>
          </a:p>
        </p:txBody>
      </p:sp>
      <p:pic>
        <p:nvPicPr>
          <p:cNvPr id="5" name="Picture Placeholder 4" descr="rome_cover_portrait@2x.png"/>
          <p:cNvPicPr>
            <a:picLocks noGrp="1" noChangeAspect="1"/>
          </p:cNvPicPr>
          <p:nvPr>
            <p:ph idx="1"/>
          </p:nvPr>
        </p:nvPicPr>
        <p:blipFill>
          <a:blip r:embed="rId3"/>
          <a:srcRect t="-9189" b="-9189"/>
          <a:stretch>
            <a:fillRect/>
          </a:stretch>
        </p:blipFill>
        <p:spPr/>
      </p:pic>
      <p:sp>
        <p:nvSpPr>
          <p:cNvPr id="3" name="Content Placeholder 2"/>
          <p:cNvSpPr>
            <a:spLocks noGrp="1"/>
          </p:cNvSpPr>
          <p:nvPr>
            <p:ph type="body" sz="half" idx="2"/>
          </p:nvPr>
        </p:nvSpPr>
        <p:spPr>
          <a:xfrm>
            <a:off x="914398" y="2866030"/>
            <a:ext cx="3563938" cy="3129958"/>
          </a:xfrm>
        </p:spPr>
        <p:txBody>
          <a:bodyPr>
            <a:normAutofit/>
          </a:bodyPr>
          <a:lstStyle/>
          <a:p>
            <a:endParaRPr lang="en-US" dirty="0" smtClean="0"/>
          </a:p>
          <a:p>
            <a:r>
              <a:rPr lang="en-US" dirty="0" err="1" smtClean="0"/>
              <a:t>Versu</a:t>
            </a:r>
            <a:r>
              <a:rPr lang="en-US" dirty="0" smtClean="0"/>
              <a:t> AI engine + Threaded Conversation dialogue model</a:t>
            </a:r>
          </a:p>
          <a:p>
            <a:r>
              <a:rPr lang="en-US" dirty="0" smtClean="0"/>
              <a:t>More about </a:t>
            </a:r>
            <a:r>
              <a:rPr lang="en-US" dirty="0" err="1" smtClean="0"/>
              <a:t>Versu</a:t>
            </a:r>
            <a:r>
              <a:rPr lang="en-US" dirty="0" smtClean="0"/>
              <a:t> at </a:t>
            </a:r>
            <a:r>
              <a:rPr lang="en-US" dirty="0" err="1" smtClean="0"/>
              <a:t>versu.com</a:t>
            </a: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Project-Specific Goals</a:t>
            </a:r>
            <a:endParaRPr lang="en-US" dirty="0"/>
          </a:p>
        </p:txBody>
      </p:sp>
      <p:sp>
        <p:nvSpPr>
          <p:cNvPr id="6" name="Content Placeholder 5"/>
          <p:cNvSpPr>
            <a:spLocks noGrp="1"/>
          </p:cNvSpPr>
          <p:nvPr>
            <p:ph idx="1"/>
          </p:nvPr>
        </p:nvSpPr>
        <p:spPr/>
        <p:txBody>
          <a:bodyPr>
            <a:normAutofit/>
          </a:bodyPr>
          <a:lstStyle/>
          <a:p>
            <a:r>
              <a:rPr lang="en-US" dirty="0" smtClean="0"/>
              <a:t>Large story with many relationship configurations</a:t>
            </a:r>
          </a:p>
          <a:p>
            <a:r>
              <a:rPr lang="en-US" dirty="0" smtClean="0"/>
              <a:t>Multiple ways of enacting the protagonist role</a:t>
            </a:r>
          </a:p>
          <a:p>
            <a:r>
              <a:rPr lang="en-US" dirty="0" smtClean="0"/>
              <a:t>Richly branching narrative, high variability within scenes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Project-Specific Goals</a:t>
            </a:r>
            <a:endParaRPr lang="en-US" dirty="0"/>
          </a:p>
        </p:txBody>
      </p:sp>
      <p:sp>
        <p:nvSpPr>
          <p:cNvPr id="6" name="Content Placeholder 5"/>
          <p:cNvSpPr>
            <a:spLocks noGrp="1"/>
          </p:cNvSpPr>
          <p:nvPr>
            <p:ph idx="1"/>
          </p:nvPr>
        </p:nvSpPr>
        <p:spPr/>
        <p:txBody>
          <a:bodyPr>
            <a:normAutofit/>
          </a:bodyPr>
          <a:lstStyle/>
          <a:p>
            <a:r>
              <a:rPr lang="en-US" dirty="0" smtClean="0"/>
              <a:t>Large story with many relationship configurations</a:t>
            </a:r>
          </a:p>
          <a:p>
            <a:r>
              <a:rPr lang="en-US" dirty="0" smtClean="0"/>
              <a:t>Multiple ways of enacting the protagonist role</a:t>
            </a:r>
          </a:p>
          <a:p>
            <a:r>
              <a:rPr lang="en-US" dirty="0" smtClean="0"/>
              <a:t>Richly branching narrative, high variability within scenes</a:t>
            </a:r>
          </a:p>
          <a:p>
            <a:r>
              <a:rPr lang="en-US" dirty="0" smtClean="0"/>
              <a:t>90-120 minutes of play time per complete reading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Project-Specific Goals</a:t>
            </a:r>
            <a:endParaRPr lang="en-US" dirty="0"/>
          </a:p>
        </p:txBody>
      </p:sp>
      <p:sp>
        <p:nvSpPr>
          <p:cNvPr id="6" name="Content Placeholder 5"/>
          <p:cNvSpPr>
            <a:spLocks noGrp="1"/>
          </p:cNvSpPr>
          <p:nvPr>
            <p:ph idx="1"/>
          </p:nvPr>
        </p:nvSpPr>
        <p:spPr/>
        <p:txBody>
          <a:bodyPr>
            <a:normAutofit fontScale="92500"/>
          </a:bodyPr>
          <a:lstStyle/>
          <a:p>
            <a:r>
              <a:rPr lang="en-US" dirty="0" smtClean="0"/>
              <a:t>Large story with many relationship configurations</a:t>
            </a:r>
          </a:p>
          <a:p>
            <a:r>
              <a:rPr lang="en-US" dirty="0" smtClean="0"/>
              <a:t>Multiple ways of enacting the protagonist role</a:t>
            </a:r>
          </a:p>
          <a:p>
            <a:r>
              <a:rPr lang="en-US" dirty="0" smtClean="0"/>
              <a:t>Richly branching narrative, high variability within scenes</a:t>
            </a:r>
          </a:p>
          <a:p>
            <a:r>
              <a:rPr lang="en-US" dirty="0" smtClean="0"/>
              <a:t>90-120 minutes of play time per complete reading</a:t>
            </a:r>
          </a:p>
          <a:p>
            <a:r>
              <a:rPr lang="en-US" dirty="0" smtClean="0"/>
              <a:t>Accessible, book-like style</a:t>
            </a:r>
          </a:p>
          <a:p>
            <a:r>
              <a:rPr lang="en-US" dirty="0" smtClean="0"/>
              <a:t>High-stakes thriller plot</a:t>
            </a:r>
          </a:p>
          <a:p>
            <a:r>
              <a:rPr lang="en-US" dirty="0" smtClean="0"/>
              <a:t>Numerous achievements for the player to unlock</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Project-Specific Goals</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Large story with many relationship configurations</a:t>
            </a:r>
          </a:p>
          <a:p>
            <a:r>
              <a:rPr lang="en-US" dirty="0" smtClean="0"/>
              <a:t>Multiple ways of enacting the protagonist role</a:t>
            </a:r>
          </a:p>
          <a:p>
            <a:r>
              <a:rPr lang="en-US" dirty="0" smtClean="0"/>
              <a:t>Richly branching narrative, high variability within scenes</a:t>
            </a:r>
          </a:p>
          <a:p>
            <a:r>
              <a:rPr lang="en-US" dirty="0" smtClean="0"/>
              <a:t>90-120 minutes of play time per complete reading</a:t>
            </a:r>
          </a:p>
          <a:p>
            <a:r>
              <a:rPr lang="en-US" dirty="0" smtClean="0"/>
              <a:t>Accessible, book-like style</a:t>
            </a:r>
          </a:p>
          <a:p>
            <a:r>
              <a:rPr lang="en-US" dirty="0" smtClean="0"/>
              <a:t>High-stakes thriller plot</a:t>
            </a:r>
          </a:p>
          <a:p>
            <a:r>
              <a:rPr lang="en-US" dirty="0" smtClean="0"/>
              <a:t>Numerous achievements for the player to unlock</a:t>
            </a:r>
          </a:p>
          <a:p>
            <a:r>
              <a:rPr lang="en-US" dirty="0" smtClean="0">
                <a:solidFill>
                  <a:schemeClr val="accent1">
                    <a:lumMod val="60000"/>
                    <a:lumOff val="40000"/>
                  </a:schemeClr>
                </a:solidFill>
              </a:rPr>
              <a:t>Finished, illustrated, and ready for QA in 2 months</a:t>
            </a:r>
            <a:endParaRPr lang="en-US" dirty="0">
              <a:solidFill>
                <a:schemeClr val="accent1">
                  <a:lumMod val="60000"/>
                  <a:lumOff val="4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Areas of Assessment</a:t>
            </a:r>
            <a:endParaRPr lang="en-US" dirty="0"/>
          </a:p>
        </p:txBody>
      </p:sp>
      <p:sp>
        <p:nvSpPr>
          <p:cNvPr id="3" name="Content Placeholder 2"/>
          <p:cNvSpPr>
            <a:spLocks noGrp="1"/>
          </p:cNvSpPr>
          <p:nvPr>
            <p:ph idx="1"/>
          </p:nvPr>
        </p:nvSpPr>
        <p:spPr/>
        <p:txBody>
          <a:bodyPr/>
          <a:lstStyle/>
          <a:p>
            <a:r>
              <a:rPr lang="en-US" dirty="0" err="1" smtClean="0"/>
              <a:t>Authorability</a:t>
            </a:r>
            <a:r>
              <a:rPr lang="en-US" dirty="0" smtClean="0"/>
              <a:t> (speed, scope)</a:t>
            </a:r>
          </a:p>
          <a:p>
            <a:r>
              <a:rPr lang="en-US" dirty="0" smtClean="0"/>
              <a:t>Pacing/Narrative Coherence</a:t>
            </a:r>
          </a:p>
          <a:p>
            <a:r>
              <a:rPr lang="en-US" dirty="0" smtClean="0"/>
              <a:t>Agency based on “Social Physics”</a:t>
            </a:r>
          </a:p>
          <a:p>
            <a:r>
              <a:rPr lang="en-US" dirty="0" smtClean="0"/>
              <a:t>Character Persuasiveness / Empathy</a:t>
            </a:r>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Library Development: TC</a:t>
            </a:r>
            <a:endParaRPr lang="en-US" dirty="0"/>
          </a:p>
        </p:txBody>
      </p:sp>
      <p:sp>
        <p:nvSpPr>
          <p:cNvPr id="3" name="Content Placeholder 2"/>
          <p:cNvSpPr>
            <a:spLocks noGrp="1"/>
          </p:cNvSpPr>
          <p:nvPr>
            <p:ph sz="half" idx="1"/>
          </p:nvPr>
        </p:nvSpPr>
        <p:spPr/>
        <p:txBody>
          <a:bodyPr>
            <a:normAutofit/>
          </a:bodyPr>
          <a:lstStyle/>
          <a:p>
            <a:r>
              <a:rPr lang="en-US" dirty="0" smtClean="0"/>
              <a:t>Threaded Conversation-style dialogue marked up for </a:t>
            </a:r>
            <a:r>
              <a:rPr lang="en-US" dirty="0" err="1" smtClean="0"/>
              <a:t>Versu</a:t>
            </a:r>
            <a:r>
              <a:rPr lang="en-US" dirty="0" smtClean="0"/>
              <a:t> to indicate emotional content and social actions</a:t>
            </a:r>
            <a:endParaRPr lang="en-US" dirty="0"/>
          </a:p>
        </p:txBody>
      </p:sp>
      <p:sp>
        <p:nvSpPr>
          <p:cNvPr id="4" name="Content Placeholder 3"/>
          <p:cNvSpPr>
            <a:spLocks noGrp="1"/>
          </p:cNvSpPr>
          <p:nvPr>
            <p:ph sz="half" idx="2"/>
          </p:nvPr>
        </p:nvSpPr>
        <p:spPr/>
        <p:txBody>
          <a:bodyPr/>
          <a:lstStyle/>
          <a:p>
            <a:pPr>
              <a:buNone/>
            </a:pPr>
            <a:r>
              <a:rPr lang="en-US" dirty="0" smtClean="0"/>
              <a:t>Conversation</a:t>
            </a:r>
          </a:p>
          <a:p>
            <a:r>
              <a:rPr lang="en-US" dirty="0" smtClean="0"/>
              <a:t>Interrogate </a:t>
            </a:r>
            <a:r>
              <a:rPr lang="en-US" dirty="0" err="1" smtClean="0"/>
              <a:t>Artus</a:t>
            </a:r>
            <a:r>
              <a:rPr lang="en-US" dirty="0" smtClean="0"/>
              <a:t> about cult (tagged </a:t>
            </a:r>
            <a:r>
              <a:rPr lang="en-US" dirty="0" err="1" smtClean="0"/>
              <a:t>be_assertive</a:t>
            </a:r>
            <a:r>
              <a:rPr lang="en-US" dirty="0" smtClean="0"/>
              <a:t>)</a:t>
            </a:r>
          </a:p>
          <a:p>
            <a:r>
              <a:rPr lang="en-US" dirty="0" smtClean="0"/>
              <a:t>Tell </a:t>
            </a:r>
            <a:r>
              <a:rPr lang="en-US" dirty="0" err="1" smtClean="0"/>
              <a:t>Artus</a:t>
            </a:r>
            <a:r>
              <a:rPr lang="en-US" dirty="0" smtClean="0"/>
              <a:t> about the Emperor</a:t>
            </a:r>
          </a:p>
          <a:p>
            <a:pPr>
              <a:buNone/>
            </a:pPr>
            <a:r>
              <a:rPr lang="en-US" dirty="0" smtClean="0"/>
              <a:t>Other Social Practices</a:t>
            </a:r>
          </a:p>
          <a:p>
            <a:r>
              <a:rPr lang="en-US" dirty="0" smtClean="0"/>
              <a:t>Flatter </a:t>
            </a:r>
            <a:r>
              <a:rPr lang="en-US" dirty="0" err="1" smtClean="0"/>
              <a:t>Artus</a:t>
            </a:r>
            <a:endParaRPr lang="en-US" dirty="0" smtClean="0"/>
          </a:p>
          <a:p>
            <a:r>
              <a:rPr lang="en-US" dirty="0" smtClean="0"/>
              <a:t>Pose assertively</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image23-e1403570802691.jpg"/>
          <p:cNvPicPr>
            <a:picLocks noChangeAspect="1"/>
          </p:cNvPicPr>
          <p:nvPr/>
        </p:nvPicPr>
        <p:blipFill>
          <a:blip r:embed="rId3"/>
          <a:stretch>
            <a:fillRect/>
          </a:stretch>
        </p:blipFill>
        <p:spPr>
          <a:xfrm>
            <a:off x="925467" y="0"/>
            <a:ext cx="7293065"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Library Development: TC</a:t>
            </a:r>
            <a:endParaRPr lang="en-US" dirty="0"/>
          </a:p>
        </p:txBody>
      </p:sp>
      <p:sp>
        <p:nvSpPr>
          <p:cNvPr id="3" name="Content Placeholder 2"/>
          <p:cNvSpPr>
            <a:spLocks noGrp="1"/>
          </p:cNvSpPr>
          <p:nvPr>
            <p:ph idx="1"/>
          </p:nvPr>
        </p:nvSpPr>
        <p:spPr/>
        <p:txBody>
          <a:bodyPr/>
          <a:lstStyle/>
          <a:p>
            <a:r>
              <a:rPr lang="en-US" dirty="0" smtClean="0"/>
              <a:t>Topic-specific exposition (“memories”)</a:t>
            </a:r>
          </a:p>
          <a:p>
            <a:r>
              <a:rPr lang="en-US" dirty="0" smtClean="0"/>
              <a:t>“Filler” dialogue relating to various topics that appear in a number of scenes</a:t>
            </a:r>
          </a:p>
          <a:p>
            <a:r>
              <a:rPr lang="en-US" dirty="0" smtClean="0"/>
              <a:t>“Pause” text for when the conversation thread had been dropped and we want to allow a transition</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Library Development: Scenes</a:t>
            </a:r>
            <a:endParaRPr lang="en-US" dirty="0"/>
          </a:p>
        </p:txBody>
      </p:sp>
      <p:sp>
        <p:nvSpPr>
          <p:cNvPr id="3" name="Content Placeholder 2"/>
          <p:cNvSpPr>
            <a:spLocks noGrp="1"/>
          </p:cNvSpPr>
          <p:nvPr>
            <p:ph idx="1"/>
          </p:nvPr>
        </p:nvSpPr>
        <p:spPr/>
        <p:txBody>
          <a:bodyPr/>
          <a:lstStyle/>
          <a:p>
            <a:pPr>
              <a:buNone/>
            </a:pPr>
            <a:endParaRPr lang="en-US" dirty="0" smtClean="0"/>
          </a:p>
          <a:p>
            <a:pPr lvl="1"/>
            <a:r>
              <a:rPr lang="en-US" dirty="0" smtClean="0"/>
              <a:t>Exploration scenes — end when the player has either explored dialogue or stopped doing dialogue exploration</a:t>
            </a:r>
          </a:p>
          <a:p>
            <a:pPr lvl="1"/>
            <a:r>
              <a:rPr lang="en-US" dirty="0" smtClean="0"/>
              <a:t>Forking scenes — end in several ways when specific things are achieved</a:t>
            </a:r>
          </a:p>
          <a:p>
            <a:pPr lvl="1"/>
            <a:r>
              <a:rPr lang="en-US" dirty="0" smtClean="0"/>
              <a:t>Key decision scenes — very short decision points with focused interaction</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Development: Prompter</a:t>
            </a:r>
            <a:endParaRPr lang="en-US" dirty="0"/>
          </a:p>
        </p:txBody>
      </p:sp>
      <p:sp>
        <p:nvSpPr>
          <p:cNvPr id="3" name="Content Placeholder 2"/>
          <p:cNvSpPr>
            <a:spLocks noGrp="1"/>
          </p:cNvSpPr>
          <p:nvPr>
            <p:ph sz="half" idx="1"/>
          </p:nvPr>
        </p:nvSpPr>
        <p:spPr/>
        <p:txBody>
          <a:bodyPr/>
          <a:lstStyle/>
          <a:p>
            <a:r>
              <a:rPr lang="en-US" dirty="0" smtClean="0"/>
              <a:t>Developed with Graham Nelson, creator of Inform</a:t>
            </a:r>
          </a:p>
          <a:p>
            <a:r>
              <a:rPr lang="en-US" dirty="0" smtClean="0"/>
              <a:t>Tool for creating Threaded-Conversation-style content in a familiar screen-play like format</a:t>
            </a:r>
          </a:p>
          <a:p>
            <a:pPr lvl="1"/>
            <a:endParaRPr lang="en-US" dirty="0" smtClean="0"/>
          </a:p>
          <a:p>
            <a:pPr lvl="1"/>
            <a:endParaRPr lang="en-US" dirty="0"/>
          </a:p>
        </p:txBody>
      </p:sp>
      <p:pic>
        <p:nvPicPr>
          <p:cNvPr id="7" name="Content Placeholder 6" descr="Screen Shot 2014-11-02 at 11.37.37 AM.png"/>
          <p:cNvPicPr>
            <a:picLocks noGrp="1" noChangeAspect="1"/>
          </p:cNvPicPr>
          <p:nvPr>
            <p:ph sz="half" idx="2"/>
          </p:nvPr>
        </p:nvPicPr>
        <p:blipFill>
          <a:blip r:embed="rId3"/>
          <a:srcRect t="-11447" b="-11447"/>
          <a:stretch>
            <a:fillRect/>
          </a:stretch>
        </p:blipFill>
        <p:spPr>
          <a:xfrm>
            <a:off x="4661853" y="1371600"/>
            <a:ext cx="3566160" cy="4056062"/>
          </a:xfrm>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sp>
        <p:nvSpPr>
          <p:cNvPr id="6" name="Content Placeholder 5"/>
          <p:cNvSpPr>
            <a:spLocks noGrp="1"/>
          </p:cNvSpPr>
          <p:nvPr>
            <p:ph idx="1"/>
          </p:nvPr>
        </p:nvSpPr>
        <p:spPr>
          <a:xfrm>
            <a:off x="914400" y="503238"/>
            <a:ext cx="7313613" cy="5287962"/>
          </a:xfrm>
        </p:spPr>
        <p:txBody>
          <a:bodyPr>
            <a:normAutofit fontScale="70000" lnSpcReduction="20000"/>
          </a:bodyPr>
          <a:lstStyle/>
          <a:p>
            <a:pPr>
              <a:lnSpc>
                <a:spcPct val="120000"/>
              </a:lnSpc>
              <a:spcBef>
                <a:spcPts val="0"/>
              </a:spcBef>
              <a:buNone/>
            </a:pPr>
            <a:endParaRPr lang="en-US" dirty="0" smtClean="0">
              <a:latin typeface="Consolas"/>
            </a:endParaRPr>
          </a:p>
          <a:p>
            <a:pPr>
              <a:lnSpc>
                <a:spcPct val="120000"/>
              </a:lnSpc>
              <a:spcBef>
                <a:spcPts val="0"/>
              </a:spcBef>
              <a:buNone/>
            </a:pPr>
            <a:endParaRPr lang="en-US" dirty="0" smtClean="0">
              <a:latin typeface="Consolas"/>
            </a:endParaRPr>
          </a:p>
          <a:p>
            <a:pPr>
              <a:lnSpc>
                <a:spcPct val="120000"/>
              </a:lnSpc>
              <a:spcBef>
                <a:spcPts val="0"/>
              </a:spcBef>
              <a:buNone/>
            </a:pPr>
            <a:r>
              <a:rPr lang="en-US" dirty="0" err="1" smtClean="0">
                <a:latin typeface="Consolas"/>
              </a:rPr>
              <a:t>Artus</a:t>
            </a:r>
            <a:r>
              <a:rPr lang="en-US" dirty="0" smtClean="0">
                <a:latin typeface="Consolas"/>
              </a:rPr>
              <a:t> (very disloyally): The Emperor is a tyrant and a madman. His appetites are disgusting, his use of Imperial troops misguided, and even his taste in dress is not above reproach. Someone will kill him sooner or later. I would prefer that his replacement not be another mad tyrant.</a:t>
            </a:r>
          </a:p>
          <a:p>
            <a:pPr>
              <a:lnSpc>
                <a:spcPct val="120000"/>
              </a:lnSpc>
              <a:spcBef>
                <a:spcPts val="0"/>
              </a:spcBef>
            </a:pPr>
            <a:endParaRPr lang="en-US" dirty="0" smtClean="0">
              <a:latin typeface="Consolas"/>
            </a:endParaRPr>
          </a:p>
          <a:p>
            <a:pPr>
              <a:lnSpc>
                <a:spcPct val="120000"/>
              </a:lnSpc>
              <a:spcBef>
                <a:spcPts val="0"/>
              </a:spcBef>
              <a:buNone/>
            </a:pPr>
            <a:r>
              <a:rPr lang="en-US" dirty="0" smtClean="0">
                <a:latin typeface="Consolas"/>
              </a:rPr>
              <a:t>(a) Marcus: His taste in dress...?</a:t>
            </a:r>
          </a:p>
          <a:p>
            <a:pPr>
              <a:lnSpc>
                <a:spcPct val="120000"/>
              </a:lnSpc>
              <a:spcBef>
                <a:spcPts val="0"/>
              </a:spcBef>
              <a:buNone/>
            </a:pPr>
            <a:r>
              <a:rPr lang="en-US" dirty="0" smtClean="0">
                <a:latin typeface="Consolas"/>
              </a:rPr>
              <a:t>-- Ask what is wrong with the Emperor's clothes</a:t>
            </a:r>
          </a:p>
          <a:p>
            <a:pPr>
              <a:lnSpc>
                <a:spcPct val="120000"/>
              </a:lnSpc>
              <a:spcBef>
                <a:spcPts val="0"/>
              </a:spcBef>
              <a:buNone/>
            </a:pPr>
            <a:endParaRPr lang="en-US" dirty="0" smtClean="0">
              <a:latin typeface="Consolas"/>
            </a:endParaRPr>
          </a:p>
          <a:p>
            <a:pPr>
              <a:lnSpc>
                <a:spcPct val="120000"/>
              </a:lnSpc>
              <a:spcBef>
                <a:spcPts val="0"/>
              </a:spcBef>
              <a:buNone/>
            </a:pPr>
            <a:r>
              <a:rPr lang="en-US" dirty="0" err="1" smtClean="0">
                <a:latin typeface="Consolas"/>
              </a:rPr>
              <a:t>Artus</a:t>
            </a:r>
            <a:r>
              <a:rPr lang="en-US" dirty="0" smtClean="0">
                <a:latin typeface="Consolas"/>
              </a:rPr>
              <a:t>: He wears tassels on his leg, like a gladiator, to mark how many great men he has defeated. Gold tassels for men of the senatorial class, silver for equestrians.</a:t>
            </a:r>
          </a:p>
          <a:p>
            <a:pPr>
              <a:lnSpc>
                <a:spcPct val="120000"/>
              </a:lnSpc>
              <a:spcBef>
                <a:spcPts val="0"/>
              </a:spcBef>
            </a:pPr>
            <a:endParaRPr lang="en-US" dirty="0" smtClean="0">
              <a:latin typeface="Consolas"/>
            </a:endParaRPr>
          </a:p>
          <a:p>
            <a:pPr>
              <a:lnSpc>
                <a:spcPct val="120000"/>
              </a:lnSpc>
              <a:spcBef>
                <a:spcPts val="0"/>
              </a:spcBef>
              <a:buNone/>
            </a:pPr>
            <a:r>
              <a:rPr lang="en-US" dirty="0" smtClean="0">
                <a:latin typeface="Consolas"/>
              </a:rPr>
              <a:t>(</a:t>
            </a:r>
            <a:r>
              <a:rPr lang="en-US" dirty="0" err="1" smtClean="0">
                <a:latin typeface="Consolas"/>
              </a:rPr>
              <a:t>b</a:t>
            </a:r>
            <a:r>
              <a:rPr lang="en-US" dirty="0" smtClean="0">
                <a:latin typeface="Consolas"/>
              </a:rPr>
              <a:t>) Marcus: I see how it might displease you to watch the Emperor make blunders with the army.</a:t>
            </a:r>
          </a:p>
          <a:p>
            <a:pPr>
              <a:lnSpc>
                <a:spcPct val="120000"/>
              </a:lnSpc>
              <a:spcBef>
                <a:spcPts val="0"/>
              </a:spcBef>
              <a:buNone/>
            </a:pPr>
            <a:r>
              <a:rPr lang="en-US" dirty="0" smtClean="0">
                <a:latin typeface="Consolas"/>
              </a:rPr>
              <a:t>-- Sympathize with </a:t>
            </a:r>
            <a:r>
              <a:rPr lang="en-US" dirty="0" err="1" smtClean="0">
                <a:latin typeface="Consolas"/>
              </a:rPr>
              <a:t>Artus's</a:t>
            </a:r>
            <a:r>
              <a:rPr lang="en-US" dirty="0" smtClean="0">
                <a:latin typeface="Consolas"/>
              </a:rPr>
              <a:t> dislike of seeing the troops misused</a:t>
            </a:r>
            <a:endParaRPr lang="en-US" dirty="0">
              <a:latin typeface="Consola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 name="Picture 11" descr="Screen4.png"/>
          <p:cNvPicPr>
            <a:picLocks noChangeAspect="1"/>
          </p:cNvPicPr>
          <p:nvPr/>
        </p:nvPicPr>
        <p:blipFill>
          <a:blip r:embed="rId2"/>
          <a:stretch>
            <a:fillRect/>
          </a:stretch>
        </p:blipFill>
        <p:spPr>
          <a:xfrm>
            <a:off x="2000250" y="0"/>
            <a:ext cx="51435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Screen5.png"/>
          <p:cNvPicPr>
            <a:picLocks noChangeAspect="1"/>
          </p:cNvPicPr>
          <p:nvPr/>
        </p:nvPicPr>
        <p:blipFill>
          <a:blip r:embed="rId2"/>
          <a:stretch>
            <a:fillRect/>
          </a:stretch>
        </p:blipFill>
        <p:spPr>
          <a:xfrm>
            <a:off x="2000250" y="0"/>
            <a:ext cx="51435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Finished Product Stats</a:t>
            </a:r>
            <a:endParaRPr lang="en-US" dirty="0"/>
          </a:p>
        </p:txBody>
      </p:sp>
      <p:sp>
        <p:nvSpPr>
          <p:cNvPr id="11" name="Content Placeholder 10"/>
          <p:cNvSpPr>
            <a:spLocks noGrp="1"/>
          </p:cNvSpPr>
          <p:nvPr>
            <p:ph idx="1"/>
          </p:nvPr>
        </p:nvSpPr>
        <p:spPr/>
        <p:txBody>
          <a:bodyPr/>
          <a:lstStyle/>
          <a:p>
            <a:r>
              <a:rPr lang="en-US" dirty="0" smtClean="0"/>
              <a:t>2503 quips in </a:t>
            </a:r>
            <a:r>
              <a:rPr lang="en-US" dirty="0" err="1" smtClean="0"/>
              <a:t>ep</a:t>
            </a:r>
            <a:r>
              <a:rPr lang="en-US" dirty="0" smtClean="0"/>
              <a:t> 1, 2460 quips in </a:t>
            </a:r>
            <a:r>
              <a:rPr lang="en-US" dirty="0" err="1" smtClean="0"/>
              <a:t>ep</a:t>
            </a:r>
            <a:r>
              <a:rPr lang="en-US" dirty="0" smtClean="0"/>
              <a:t> 2: roughly 10x the content of </a:t>
            </a:r>
            <a:r>
              <a:rPr lang="en-US" i="1" dirty="0" smtClean="0"/>
              <a:t>Galatea </a:t>
            </a:r>
            <a:r>
              <a:rPr lang="en-US" dirty="0" smtClean="0"/>
              <a:t>or </a:t>
            </a:r>
            <a:r>
              <a:rPr lang="en-US" i="1" dirty="0" smtClean="0"/>
              <a:t>Alabaster</a:t>
            </a:r>
          </a:p>
          <a:p>
            <a:r>
              <a:rPr lang="en-US" dirty="0" smtClean="0"/>
              <a:t>172 scenes in </a:t>
            </a:r>
            <a:r>
              <a:rPr lang="en-US" dirty="0" err="1" smtClean="0"/>
              <a:t>ep</a:t>
            </a:r>
            <a:r>
              <a:rPr lang="en-US" dirty="0" smtClean="0"/>
              <a:t> 1, 238 scenes in </a:t>
            </a:r>
            <a:r>
              <a:rPr lang="en-US" dirty="0" err="1" smtClean="0"/>
              <a:t>ep</a:t>
            </a:r>
            <a:r>
              <a:rPr lang="en-US" dirty="0" smtClean="0"/>
              <a:t> 2</a:t>
            </a:r>
          </a:p>
          <a:p>
            <a:r>
              <a:rPr lang="en-US" dirty="0" smtClean="0"/>
              <a:t>240K words of Prompter script</a:t>
            </a:r>
          </a:p>
          <a:p>
            <a:r>
              <a:rPr lang="en-US" dirty="0" smtClean="0"/>
              <a:t>Automated testing to discover scenes which did not conclude for some reason</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Ease of Authoring Content</a:t>
            </a:r>
            <a:endParaRPr lang="en-US" dirty="0"/>
          </a:p>
        </p:txBody>
      </p:sp>
      <p:sp>
        <p:nvSpPr>
          <p:cNvPr id="3" name="Content Placeholder 2"/>
          <p:cNvSpPr>
            <a:spLocks noGrp="1"/>
          </p:cNvSpPr>
          <p:nvPr>
            <p:ph idx="1"/>
          </p:nvPr>
        </p:nvSpPr>
        <p:spPr/>
        <p:txBody>
          <a:bodyPr/>
          <a:lstStyle/>
          <a:p>
            <a:r>
              <a:rPr lang="en-US" dirty="0" smtClean="0"/>
              <a:t>Successes</a:t>
            </a:r>
          </a:p>
          <a:p>
            <a:pPr lvl="1"/>
            <a:r>
              <a:rPr lang="en-US" dirty="0" smtClean="0"/>
              <a:t>Rapid creation process</a:t>
            </a:r>
          </a:p>
          <a:p>
            <a:pPr lvl="1"/>
            <a:r>
              <a:rPr lang="en-US" dirty="0" smtClean="0"/>
              <a:t>Strong sense of flow</a:t>
            </a:r>
          </a:p>
          <a:p>
            <a:pPr lvl="1"/>
            <a:r>
              <a:rPr lang="en-US" dirty="0" smtClean="0"/>
              <a:t>Considerable variation within a scene</a:t>
            </a:r>
          </a:p>
          <a:p>
            <a:r>
              <a:rPr lang="en-US" dirty="0" smtClean="0"/>
              <a:t>Problems</a:t>
            </a:r>
          </a:p>
          <a:p>
            <a:pPr lvl="1"/>
            <a:r>
              <a:rPr lang="en-US" dirty="0" smtClean="0"/>
              <a:t>Rotating agent responsibility in </a:t>
            </a:r>
            <a:r>
              <a:rPr lang="en-US" dirty="0" err="1" smtClean="0"/>
              <a:t>Versu</a:t>
            </a:r>
            <a:r>
              <a:rPr lang="en-US" dirty="0" smtClean="0"/>
              <a:t> made some dialogue bits inaccessible without hacking</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Pacing and Plot Coherence</a:t>
            </a:r>
            <a:endParaRPr lang="en-US" dirty="0"/>
          </a:p>
        </p:txBody>
      </p:sp>
      <p:sp>
        <p:nvSpPr>
          <p:cNvPr id="3" name="Content Placeholder 2"/>
          <p:cNvSpPr>
            <a:spLocks noGrp="1"/>
          </p:cNvSpPr>
          <p:nvPr>
            <p:ph idx="1"/>
          </p:nvPr>
        </p:nvSpPr>
        <p:spPr/>
        <p:txBody>
          <a:bodyPr>
            <a:normAutofit/>
          </a:bodyPr>
          <a:lstStyle/>
          <a:p>
            <a:r>
              <a:rPr lang="en-US" b="1" dirty="0" smtClean="0"/>
              <a:t>There’s a great deal of room here to affect the pacing of a scene</a:t>
            </a:r>
            <a:r>
              <a:rPr lang="en-US" dirty="0" smtClean="0"/>
              <a:t>… [it offers] a wealth of tonal interactivity and allowance for subtle performance – </a:t>
            </a:r>
            <a:r>
              <a:rPr lang="en-US" dirty="0" err="1" smtClean="0"/>
              <a:t>PocketTactics</a:t>
            </a:r>
            <a:endParaRPr lang="en-US" dirty="0" smtClean="0"/>
          </a:p>
          <a:p>
            <a:pPr>
              <a:buNone/>
            </a:pPr>
            <a:endParaRPr lang="en-US" dirty="0" smtClean="0"/>
          </a:p>
          <a:p>
            <a:pPr>
              <a:buNone/>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Pacing and Plot Coherence</a:t>
            </a:r>
            <a:endParaRPr lang="en-US" dirty="0"/>
          </a:p>
        </p:txBody>
      </p:sp>
      <p:sp>
        <p:nvSpPr>
          <p:cNvPr id="3" name="Content Placeholder 2"/>
          <p:cNvSpPr>
            <a:spLocks noGrp="1"/>
          </p:cNvSpPr>
          <p:nvPr>
            <p:ph idx="1"/>
          </p:nvPr>
        </p:nvSpPr>
        <p:spPr/>
        <p:txBody>
          <a:bodyPr>
            <a:normAutofit/>
          </a:bodyPr>
          <a:lstStyle/>
          <a:p>
            <a:r>
              <a:rPr lang="en-US" b="1" dirty="0" smtClean="0"/>
              <a:t>There’s a great deal of room here to affect the pacing of a scene</a:t>
            </a:r>
            <a:r>
              <a:rPr lang="en-US" dirty="0" smtClean="0"/>
              <a:t>… [it offers] a wealth of tonal interactivity and allowance for subtle performance – </a:t>
            </a:r>
            <a:r>
              <a:rPr lang="en-US" dirty="0" err="1" smtClean="0"/>
              <a:t>PocketTactics</a:t>
            </a:r>
            <a:endParaRPr lang="en-US" dirty="0" smtClean="0"/>
          </a:p>
          <a:p>
            <a:r>
              <a:rPr lang="en-US" b="1" dirty="0" smtClean="0"/>
              <a:t>Blood &amp; Laurels made me feel more like an improviser than a reader</a:t>
            </a:r>
            <a:r>
              <a:rPr lang="en-US" dirty="0" smtClean="0"/>
              <a:t>… – New York Times</a:t>
            </a:r>
          </a:p>
          <a:p>
            <a:pPr>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Pacing and Plot Coherence</a:t>
            </a:r>
            <a:endParaRPr lang="en-US" dirty="0"/>
          </a:p>
        </p:txBody>
      </p:sp>
      <p:sp>
        <p:nvSpPr>
          <p:cNvPr id="3" name="Content Placeholder 2"/>
          <p:cNvSpPr>
            <a:spLocks noGrp="1"/>
          </p:cNvSpPr>
          <p:nvPr>
            <p:ph idx="1"/>
          </p:nvPr>
        </p:nvSpPr>
        <p:spPr/>
        <p:txBody>
          <a:bodyPr>
            <a:normAutofit/>
          </a:bodyPr>
          <a:lstStyle/>
          <a:p>
            <a:r>
              <a:rPr lang="en-US" b="1" dirty="0" smtClean="0"/>
              <a:t>There’s a great deal of room here to affect the pacing of a scene</a:t>
            </a:r>
            <a:r>
              <a:rPr lang="en-US" dirty="0" smtClean="0"/>
              <a:t>… [it offers] a wealth of tonal interactivity and allowance for subtle performance – </a:t>
            </a:r>
            <a:r>
              <a:rPr lang="en-US" dirty="0" err="1" smtClean="0"/>
              <a:t>PocketTactics</a:t>
            </a:r>
            <a:endParaRPr lang="en-US" dirty="0" smtClean="0"/>
          </a:p>
          <a:p>
            <a:r>
              <a:rPr lang="en-US" b="1" dirty="0" smtClean="0"/>
              <a:t>Blood &amp; Laurels made me feel more like an improviser than a reader</a:t>
            </a:r>
            <a:r>
              <a:rPr lang="en-US" dirty="0" smtClean="0"/>
              <a:t>… – New York Times</a:t>
            </a:r>
          </a:p>
          <a:p>
            <a:r>
              <a:rPr lang="en-US" dirty="0" smtClean="0"/>
              <a:t>The interface gives a sense of kinesis to the story–</a:t>
            </a:r>
            <a:r>
              <a:rPr lang="en-US" b="1" dirty="0" smtClean="0"/>
              <a:t>something is always happening</a:t>
            </a:r>
            <a:r>
              <a:rPr lang="en-US" dirty="0" smtClean="0"/>
              <a:t>... the story is about being swept up in events much larger than yourself and attempting to gain control of them. -- </a:t>
            </a:r>
            <a:r>
              <a:rPr lang="en-US" dirty="0" err="1" smtClean="0"/>
              <a:t>Storycade</a:t>
            </a:r>
            <a:endParaRPr lang="en-US" dirty="0" smtClean="0"/>
          </a:p>
          <a:p>
            <a:pPr>
              <a:buNone/>
            </a:pPr>
            <a:endParaRPr lang="en-US" dirty="0" smtClean="0"/>
          </a:p>
          <a:p>
            <a:pPr>
              <a:buNone/>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Pacing and Plot Coherence</a:t>
            </a:r>
            <a:endParaRPr lang="en-US" dirty="0"/>
          </a:p>
        </p:txBody>
      </p:sp>
      <p:sp>
        <p:nvSpPr>
          <p:cNvPr id="5" name="Content Placeholder 4"/>
          <p:cNvSpPr>
            <a:spLocks noGrp="1"/>
          </p:cNvSpPr>
          <p:nvPr>
            <p:ph idx="1"/>
          </p:nvPr>
        </p:nvSpPr>
        <p:spPr/>
        <p:txBody>
          <a:bodyPr/>
          <a:lstStyle/>
          <a:p>
            <a:r>
              <a:rPr lang="en-US" dirty="0" smtClean="0"/>
              <a:t>Successes</a:t>
            </a:r>
          </a:p>
          <a:p>
            <a:pPr lvl="1"/>
            <a:r>
              <a:rPr lang="en-US" dirty="0" smtClean="0"/>
              <a:t>Pacing generally successful</a:t>
            </a:r>
          </a:p>
          <a:p>
            <a:r>
              <a:rPr lang="en-US" dirty="0" smtClean="0"/>
              <a:t>Problems</a:t>
            </a:r>
          </a:p>
          <a:p>
            <a:pPr lvl="1"/>
            <a:r>
              <a:rPr lang="en-US" dirty="0" smtClean="0"/>
              <a:t>Juxtapositions of dialogue and setting investigation occasionally surprising</a:t>
            </a:r>
          </a:p>
          <a:p>
            <a:pPr lvl="1"/>
            <a:r>
              <a:rPr lang="en-US" dirty="0" smtClean="0"/>
              <a:t>Occasionally a player did not understand why a piece of dialogue became unavailable again; prototyped </a:t>
            </a:r>
            <a:r>
              <a:rPr lang="en-US" dirty="0" err="1" smtClean="0"/>
              <a:t>Versu</a:t>
            </a:r>
            <a:r>
              <a:rPr lang="en-US" dirty="0" smtClean="0"/>
              <a:t> </a:t>
            </a:r>
            <a:r>
              <a:rPr lang="en-US" i="1" dirty="0" smtClean="0"/>
              <a:t>Galatea </a:t>
            </a:r>
            <a:r>
              <a:rPr lang="en-US" dirty="0" smtClean="0"/>
              <a:t>UI addressed this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Characters and Agency</a:t>
            </a:r>
            <a:endParaRPr lang="en-US" dirty="0"/>
          </a:p>
        </p:txBody>
      </p:sp>
      <p:sp>
        <p:nvSpPr>
          <p:cNvPr id="3" name="Content Placeholder 2"/>
          <p:cNvSpPr>
            <a:spLocks noGrp="1"/>
          </p:cNvSpPr>
          <p:nvPr>
            <p:ph idx="1"/>
          </p:nvPr>
        </p:nvSpPr>
        <p:spPr/>
        <p:txBody>
          <a:bodyPr/>
          <a:lstStyle/>
          <a:p>
            <a:r>
              <a:rPr lang="en-US" dirty="0" smtClean="0"/>
              <a:t>When it works, it works. </a:t>
            </a:r>
            <a:r>
              <a:rPr lang="en-US" b="1" dirty="0" smtClean="0"/>
              <a:t>There are dinner parties where people will think you impetuous and rude if you talk too much, situations where you can act dumb in order to influence others to drop their guard, times where you have a choice between the same action with different motivations</a:t>
            </a:r>
            <a:r>
              <a:rPr lang="en-US" dirty="0" smtClean="0"/>
              <a:t>. – </a:t>
            </a:r>
            <a:r>
              <a:rPr lang="en-US" dirty="0" err="1" smtClean="0"/>
              <a:t>Storycade</a:t>
            </a:r>
            <a:endParaRPr lang="en-US" dirty="0" smtClean="0"/>
          </a:p>
          <a:p>
            <a:pPr>
              <a:buNone/>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Characters and Agency</a:t>
            </a:r>
            <a:endParaRPr lang="en-US" dirty="0"/>
          </a:p>
        </p:txBody>
      </p:sp>
      <p:sp>
        <p:nvSpPr>
          <p:cNvPr id="3" name="Content Placeholder 2"/>
          <p:cNvSpPr>
            <a:spLocks noGrp="1"/>
          </p:cNvSpPr>
          <p:nvPr>
            <p:ph idx="1"/>
          </p:nvPr>
        </p:nvSpPr>
        <p:spPr/>
        <p:txBody>
          <a:bodyPr/>
          <a:lstStyle/>
          <a:p>
            <a:r>
              <a:rPr lang="en-US" dirty="0" smtClean="0"/>
              <a:t>When it works, it works. </a:t>
            </a:r>
            <a:r>
              <a:rPr lang="en-US" b="1" dirty="0" smtClean="0"/>
              <a:t>There are dinner parties where people will think you impetuous and rude if you talk too much, situations where you can act dumb in order to influence others to drop their guard, times where you have a choice between the same action with different motivations</a:t>
            </a:r>
            <a:r>
              <a:rPr lang="en-US" dirty="0" smtClean="0"/>
              <a:t>. – </a:t>
            </a:r>
            <a:r>
              <a:rPr lang="en-US" dirty="0" err="1" smtClean="0"/>
              <a:t>Storycade</a:t>
            </a:r>
            <a:endParaRPr lang="en-US" dirty="0" smtClean="0"/>
          </a:p>
          <a:p>
            <a:r>
              <a:rPr lang="en-US" dirty="0" smtClean="0"/>
              <a:t>But: [</a:t>
            </a:r>
            <a:r>
              <a:rPr lang="en-US" dirty="0" err="1" smtClean="0"/>
              <a:t>Veronius</a:t>
            </a:r>
            <a:r>
              <a:rPr lang="en-US" dirty="0" smtClean="0"/>
              <a:t>’] relationship with Marcus doesn’t do much to affect the plot of Blood and Laurels. -- </a:t>
            </a:r>
            <a:r>
              <a:rPr lang="en-US" dirty="0" err="1" smtClean="0"/>
              <a:t>PocketTactics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Characters and Agency</a:t>
            </a:r>
            <a:endParaRPr lang="en-US" dirty="0"/>
          </a:p>
        </p:txBody>
      </p:sp>
      <p:sp>
        <p:nvSpPr>
          <p:cNvPr id="3" name="Content Placeholder 2"/>
          <p:cNvSpPr>
            <a:spLocks noGrp="1"/>
          </p:cNvSpPr>
          <p:nvPr>
            <p:ph idx="1"/>
          </p:nvPr>
        </p:nvSpPr>
        <p:spPr/>
        <p:txBody>
          <a:bodyPr/>
          <a:lstStyle/>
          <a:p>
            <a:r>
              <a:rPr lang="en-US" dirty="0" smtClean="0"/>
              <a:t>Successes</a:t>
            </a:r>
          </a:p>
          <a:p>
            <a:pPr lvl="1"/>
            <a:r>
              <a:rPr lang="en-US" dirty="0" smtClean="0"/>
              <a:t>Ability to see character thoughts and expressions helped </a:t>
            </a:r>
          </a:p>
          <a:p>
            <a:pPr lvl="1"/>
            <a:r>
              <a:rPr lang="en-US" dirty="0" smtClean="0"/>
              <a:t>“Pushing your luck” as a play experience was often satisfying</a:t>
            </a:r>
          </a:p>
          <a:p>
            <a:r>
              <a:rPr lang="en-US" dirty="0" smtClean="0"/>
              <a:t>Problems</a:t>
            </a:r>
          </a:p>
          <a:p>
            <a:pPr lvl="1"/>
            <a:r>
              <a:rPr lang="en-US" dirty="0" smtClean="0"/>
              <a:t>Players did not always understand how character manipulation drove scenes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Persuasiveness</a:t>
            </a:r>
            <a:endParaRPr lang="en-US" dirty="0"/>
          </a:p>
        </p:txBody>
      </p:sp>
      <p:sp>
        <p:nvSpPr>
          <p:cNvPr id="3" name="Content Placeholder 2"/>
          <p:cNvSpPr>
            <a:spLocks noGrp="1"/>
          </p:cNvSpPr>
          <p:nvPr>
            <p:ph idx="1"/>
          </p:nvPr>
        </p:nvSpPr>
        <p:spPr/>
        <p:txBody>
          <a:bodyPr/>
          <a:lstStyle/>
          <a:p>
            <a:r>
              <a:rPr lang="en-US" dirty="0" err="1" smtClean="0"/>
              <a:t>Versu</a:t>
            </a:r>
            <a:r>
              <a:rPr lang="en-US" dirty="0" smtClean="0"/>
              <a:t> isn’t at the point where it’s able to make this emergent behavior interesting to read. The most obvious is in the realm of romance... all of them feel fairly perfunctory in execution… The vast, vast majority of Blood and </a:t>
            </a:r>
            <a:r>
              <a:rPr lang="en-US" dirty="0" err="1" smtClean="0"/>
              <a:t>Laurels‘s</a:t>
            </a:r>
            <a:r>
              <a:rPr lang="en-US" dirty="0" smtClean="0"/>
              <a:t> passages–the ones directly under the author’s control–are wonderful. </a:t>
            </a:r>
            <a:r>
              <a:rPr lang="en-US" b="1" dirty="0" smtClean="0"/>
              <a:t>The emergent bits feel like static. </a:t>
            </a:r>
            <a:r>
              <a:rPr lang="en-US" dirty="0" smtClean="0"/>
              <a:t>– </a:t>
            </a:r>
            <a:r>
              <a:rPr lang="en-US" dirty="0" err="1" smtClean="0"/>
              <a:t>Storycade</a:t>
            </a:r>
            <a:endParaRPr lang="en-US" dirty="0" smtClean="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Persuasiveness</a:t>
            </a:r>
            <a:endParaRPr lang="en-US" dirty="0"/>
          </a:p>
        </p:txBody>
      </p:sp>
      <p:sp>
        <p:nvSpPr>
          <p:cNvPr id="3" name="Content Placeholder 2"/>
          <p:cNvSpPr>
            <a:spLocks noGrp="1"/>
          </p:cNvSpPr>
          <p:nvPr>
            <p:ph idx="1"/>
          </p:nvPr>
        </p:nvSpPr>
        <p:spPr/>
        <p:txBody>
          <a:bodyPr>
            <a:normAutofit/>
          </a:bodyPr>
          <a:lstStyle/>
          <a:p>
            <a:r>
              <a:rPr lang="en-US" dirty="0" smtClean="0"/>
              <a:t>[On occasion, </a:t>
            </a:r>
            <a:r>
              <a:rPr lang="en-US" dirty="0" err="1" smtClean="0"/>
              <a:t>t]he</a:t>
            </a:r>
            <a:r>
              <a:rPr lang="en-US" dirty="0" smtClean="0"/>
              <a:t> stars aligned such that the prose and the choices meshed in such a way that I felt I experienced a “text </a:t>
            </a:r>
            <a:r>
              <a:rPr lang="en-US" dirty="0" err="1" smtClean="0"/>
              <a:t>holodeck</a:t>
            </a:r>
            <a:r>
              <a:rPr lang="en-US" dirty="0" smtClean="0"/>
              <a:t>”. However, I’m fairly certain </a:t>
            </a:r>
            <a:r>
              <a:rPr lang="en-US" b="1" dirty="0" smtClean="0"/>
              <a:t>the parts I felt inspired by were heavily scripted</a:t>
            </a:r>
            <a:r>
              <a:rPr lang="en-US" dirty="0" smtClean="0"/>
              <a:t>. </a:t>
            </a:r>
            <a:r>
              <a:rPr lang="en-US" b="1" dirty="0" smtClean="0"/>
              <a:t>When </a:t>
            </a:r>
            <a:r>
              <a:rPr lang="en-US" b="1" dirty="0" err="1" smtClean="0"/>
              <a:t>Versu</a:t>
            </a:r>
            <a:r>
              <a:rPr lang="en-US" b="1" dirty="0" smtClean="0"/>
              <a:t> as an engine clearly took over… it hit solid as a rock</a:t>
            </a:r>
            <a:r>
              <a:rPr lang="en-US" dirty="0" smtClean="0"/>
              <a:t>. -- Jason Dyer</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Persuasiveness</a:t>
            </a:r>
            <a:endParaRPr lang="en-US" dirty="0"/>
          </a:p>
        </p:txBody>
      </p:sp>
      <p:sp>
        <p:nvSpPr>
          <p:cNvPr id="3" name="Content Placeholder 2"/>
          <p:cNvSpPr>
            <a:spLocks noGrp="1"/>
          </p:cNvSpPr>
          <p:nvPr>
            <p:ph idx="1"/>
          </p:nvPr>
        </p:nvSpPr>
        <p:spPr/>
        <p:txBody>
          <a:bodyPr/>
          <a:lstStyle/>
          <a:p>
            <a:r>
              <a:rPr lang="en-US" dirty="0" smtClean="0"/>
              <a:t>Problems</a:t>
            </a:r>
          </a:p>
          <a:p>
            <a:pPr lvl="1"/>
            <a:r>
              <a:rPr lang="en-US" dirty="0" smtClean="0"/>
              <a:t>Players rebelled against the reuse of “repeatable” bits of conversation</a:t>
            </a:r>
          </a:p>
          <a:p>
            <a:pPr lvl="1"/>
            <a:r>
              <a:rPr lang="en-US" dirty="0" smtClean="0"/>
              <a:t>Some social practices (flirtation, anger) felt too generic</a:t>
            </a:r>
          </a:p>
          <a:p>
            <a:pPr lvl="1"/>
            <a:endParaRPr lang="en-US" dirty="0" smtClean="0"/>
          </a:p>
          <a:p>
            <a:pPr lvl="1"/>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Issue!</a:t>
            </a:r>
            <a:endParaRPr lang="en-US" dirty="0"/>
          </a:p>
        </p:txBody>
      </p:sp>
      <p:sp>
        <p:nvSpPr>
          <p:cNvPr id="4" name="Text Placeholder 3"/>
          <p:cNvSpPr>
            <a:spLocks noGrp="1"/>
          </p:cNvSpPr>
          <p:nvPr>
            <p:ph type="body" idx="1"/>
          </p:nvPr>
        </p:nvSpPr>
        <p:spPr/>
        <p:txBody>
          <a:bodyPr/>
          <a:lstStyle/>
          <a:p>
            <a:r>
              <a:rPr lang="en-US" dirty="0" smtClean="0"/>
              <a:t>Too systematic?</a:t>
            </a:r>
            <a:endParaRPr lang="en-US" dirty="0"/>
          </a:p>
        </p:txBody>
      </p:sp>
      <p:sp>
        <p:nvSpPr>
          <p:cNvPr id="3" name="Content Placeholder 2"/>
          <p:cNvSpPr>
            <a:spLocks noGrp="1"/>
          </p:cNvSpPr>
          <p:nvPr>
            <p:ph sz="half" idx="2"/>
          </p:nvPr>
        </p:nvSpPr>
        <p:spPr/>
        <p:txBody>
          <a:bodyPr/>
          <a:lstStyle/>
          <a:p>
            <a:pPr lvl="1">
              <a:buNone/>
            </a:pPr>
            <a:r>
              <a:rPr lang="en-US" dirty="0" smtClean="0"/>
              <a:t>Some social practices (flirtation, anger) felt too generic</a:t>
            </a:r>
          </a:p>
          <a:p>
            <a:pPr lvl="1">
              <a:buNone/>
            </a:pPr>
            <a:endParaRPr lang="en-US" dirty="0" smtClean="0"/>
          </a:p>
          <a:p>
            <a:pPr lvl="1">
              <a:buNone/>
            </a:pPr>
            <a:endParaRPr lang="en-US" dirty="0" smtClean="0"/>
          </a:p>
          <a:p>
            <a:pPr lvl="1">
              <a:buNone/>
            </a:pPr>
            <a:endParaRPr lang="en-US" dirty="0" smtClean="0"/>
          </a:p>
          <a:p>
            <a:pPr lvl="1"/>
            <a:endParaRPr lang="en-US" dirty="0" smtClean="0"/>
          </a:p>
          <a:p>
            <a:pPr lvl="1"/>
            <a:endParaRPr lang="en-US" dirty="0" smtClean="0"/>
          </a:p>
          <a:p>
            <a:pPr lvl="1"/>
            <a:endParaRPr lang="en-US" dirty="0"/>
          </a:p>
        </p:txBody>
      </p:sp>
      <p:sp>
        <p:nvSpPr>
          <p:cNvPr id="5" name="Text Placeholder 4"/>
          <p:cNvSpPr>
            <a:spLocks noGrp="1"/>
          </p:cNvSpPr>
          <p:nvPr>
            <p:ph type="body" sz="quarter" idx="3"/>
          </p:nvPr>
        </p:nvSpPr>
        <p:spPr/>
        <p:txBody>
          <a:bodyPr/>
          <a:lstStyle/>
          <a:p>
            <a:r>
              <a:rPr lang="en-US" dirty="0" smtClean="0"/>
              <a:t>Not systematic enough?</a:t>
            </a:r>
            <a:endParaRPr lang="en-US" dirty="0"/>
          </a:p>
        </p:txBody>
      </p:sp>
      <p:sp>
        <p:nvSpPr>
          <p:cNvPr id="6" name="Content Placeholder 5"/>
          <p:cNvSpPr>
            <a:spLocks noGrp="1"/>
          </p:cNvSpPr>
          <p:nvPr>
            <p:ph sz="quarter" idx="4"/>
          </p:nvPr>
        </p:nvSpPr>
        <p:spPr/>
        <p:txBody>
          <a:bodyPr/>
          <a:lstStyle/>
          <a:p>
            <a:pPr marL="463550" lvl="1" indent="-463550">
              <a:spcBef>
                <a:spcPts val="2000"/>
              </a:spcBef>
              <a:buNone/>
            </a:pPr>
            <a:r>
              <a:rPr lang="en-US" dirty="0" smtClean="0"/>
              <a:t>Players did not always understand how character manipulation drove scenes</a:t>
            </a:r>
          </a:p>
          <a:p>
            <a:pPr marL="463550" lvl="1" indent="-463550">
              <a:spcBef>
                <a:spcPts val="2000"/>
              </a:spcBef>
              <a:buNone/>
            </a:pPr>
            <a:endParaRPr lang="en-US" dirty="0" smtClean="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Future Solutions</a:t>
            </a:r>
            <a:endParaRPr lang="en-US" dirty="0"/>
          </a:p>
        </p:txBody>
      </p:sp>
      <p:sp>
        <p:nvSpPr>
          <p:cNvPr id="3" name="Content Placeholder 2"/>
          <p:cNvSpPr>
            <a:spLocks noGrp="1"/>
          </p:cNvSpPr>
          <p:nvPr>
            <p:ph idx="1"/>
          </p:nvPr>
        </p:nvSpPr>
        <p:spPr/>
        <p:txBody>
          <a:bodyPr/>
          <a:lstStyle/>
          <a:p>
            <a:r>
              <a:rPr lang="en-US" dirty="0" smtClean="0"/>
              <a:t>Modeling narrative values explicitly in utility scoring</a:t>
            </a:r>
          </a:p>
          <a:p>
            <a:r>
              <a:rPr lang="en-US" dirty="0" smtClean="0"/>
              <a:t>Multiplicative rather than additive approach to conversation and other social practices</a:t>
            </a:r>
          </a:p>
          <a:p>
            <a:r>
              <a:rPr lang="en-US" dirty="0" smtClean="0"/>
              <a:t>More abstract visual clues for the player about narrative progress</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Multiplicative Approach</a:t>
            </a:r>
            <a:endParaRPr lang="en-US" dirty="0"/>
          </a:p>
        </p:txBody>
      </p:sp>
      <p:sp>
        <p:nvSpPr>
          <p:cNvPr id="4" name="Text Placeholder 3"/>
          <p:cNvSpPr>
            <a:spLocks noGrp="1"/>
          </p:cNvSpPr>
          <p:nvPr>
            <p:ph type="body" idx="1"/>
          </p:nvPr>
        </p:nvSpPr>
        <p:spPr/>
        <p:txBody>
          <a:bodyPr/>
          <a:lstStyle/>
          <a:p>
            <a:r>
              <a:rPr lang="en-US" dirty="0" smtClean="0"/>
              <a:t>Additive</a:t>
            </a:r>
            <a:endParaRPr lang="en-US" dirty="0"/>
          </a:p>
        </p:txBody>
      </p:sp>
      <p:sp>
        <p:nvSpPr>
          <p:cNvPr id="5" name="Content Placeholder 4"/>
          <p:cNvSpPr>
            <a:spLocks noGrp="1"/>
          </p:cNvSpPr>
          <p:nvPr>
            <p:ph sz="half" idx="2"/>
          </p:nvPr>
        </p:nvSpPr>
        <p:spPr/>
        <p:txBody>
          <a:bodyPr>
            <a:normAutofit lnSpcReduction="10000"/>
          </a:bodyPr>
          <a:lstStyle/>
          <a:p>
            <a:pPr>
              <a:buNone/>
            </a:pPr>
            <a:r>
              <a:rPr lang="en-US" dirty="0" smtClean="0"/>
              <a:t>Conversation</a:t>
            </a:r>
          </a:p>
          <a:p>
            <a:r>
              <a:rPr lang="en-US" dirty="0" smtClean="0"/>
              <a:t>Ask </a:t>
            </a:r>
            <a:r>
              <a:rPr lang="en-US" dirty="0" err="1" smtClean="0"/>
              <a:t>Artus</a:t>
            </a:r>
            <a:r>
              <a:rPr lang="en-US" dirty="0" smtClean="0"/>
              <a:t> about cult</a:t>
            </a:r>
          </a:p>
          <a:p>
            <a:r>
              <a:rPr lang="en-US" dirty="0" smtClean="0"/>
              <a:t>Tell </a:t>
            </a:r>
            <a:r>
              <a:rPr lang="en-US" dirty="0" err="1" smtClean="0"/>
              <a:t>Artus</a:t>
            </a:r>
            <a:r>
              <a:rPr lang="en-US" dirty="0" smtClean="0"/>
              <a:t> about the Emperor</a:t>
            </a:r>
          </a:p>
          <a:p>
            <a:pPr>
              <a:buNone/>
            </a:pPr>
            <a:r>
              <a:rPr lang="en-US" dirty="0" smtClean="0"/>
              <a:t>Other Social Practices</a:t>
            </a:r>
          </a:p>
          <a:p>
            <a:r>
              <a:rPr lang="en-US" dirty="0" smtClean="0"/>
              <a:t>Flatter </a:t>
            </a:r>
            <a:r>
              <a:rPr lang="en-US" dirty="0" err="1" smtClean="0"/>
              <a:t>Artus</a:t>
            </a:r>
            <a:endParaRPr lang="en-US" dirty="0" smtClean="0"/>
          </a:p>
          <a:p>
            <a:r>
              <a:rPr lang="en-US" dirty="0" smtClean="0"/>
              <a:t>Pose assertively</a:t>
            </a:r>
          </a:p>
          <a:p>
            <a:endParaRPr lang="en-US" dirty="0"/>
          </a:p>
        </p:txBody>
      </p:sp>
      <p:sp>
        <p:nvSpPr>
          <p:cNvPr id="6" name="Text Placeholder 5"/>
          <p:cNvSpPr>
            <a:spLocks noGrp="1"/>
          </p:cNvSpPr>
          <p:nvPr>
            <p:ph type="body" sz="quarter" idx="3"/>
          </p:nvPr>
        </p:nvSpPr>
        <p:spPr/>
        <p:txBody>
          <a:bodyPr/>
          <a:lstStyle/>
          <a:p>
            <a:r>
              <a:rPr lang="en-US" dirty="0" smtClean="0"/>
              <a:t>Multiplicative</a:t>
            </a:r>
            <a:endParaRPr lang="en-US" dirty="0"/>
          </a:p>
        </p:txBody>
      </p:sp>
      <p:sp>
        <p:nvSpPr>
          <p:cNvPr id="7" name="Content Placeholder 6"/>
          <p:cNvSpPr>
            <a:spLocks noGrp="1"/>
          </p:cNvSpPr>
          <p:nvPr>
            <p:ph sz="quarter" idx="4"/>
          </p:nvPr>
        </p:nvSpPr>
        <p:spPr/>
        <p:txBody>
          <a:bodyPr/>
          <a:lstStyle/>
          <a:p>
            <a:r>
              <a:rPr lang="en-US" dirty="0" smtClean="0"/>
              <a:t>Sycophantically tell </a:t>
            </a:r>
            <a:r>
              <a:rPr lang="en-US" dirty="0" err="1" smtClean="0"/>
              <a:t>Artus</a:t>
            </a:r>
            <a:r>
              <a:rPr lang="en-US" dirty="0" smtClean="0"/>
              <a:t> about Emperor</a:t>
            </a:r>
          </a:p>
          <a:p>
            <a:r>
              <a:rPr lang="en-US" dirty="0" smtClean="0"/>
              <a:t>Flatteringly ask </a:t>
            </a:r>
            <a:r>
              <a:rPr lang="en-US" dirty="0" err="1" smtClean="0"/>
              <a:t>Artus</a:t>
            </a:r>
            <a:r>
              <a:rPr lang="en-US" dirty="0" smtClean="0"/>
              <a:t> about cult</a:t>
            </a:r>
          </a:p>
          <a:p>
            <a:r>
              <a:rPr lang="en-US" dirty="0" smtClean="0"/>
              <a:t>Assertively tell </a:t>
            </a:r>
            <a:r>
              <a:rPr lang="en-US" dirty="0" err="1" smtClean="0"/>
              <a:t>Artus</a:t>
            </a:r>
            <a:r>
              <a:rPr lang="en-US" dirty="0" smtClean="0"/>
              <a:t> about Emperor</a:t>
            </a:r>
          </a:p>
          <a:p>
            <a:r>
              <a:rPr lang="en-US" dirty="0" smtClean="0"/>
              <a:t>Assertively ask </a:t>
            </a:r>
            <a:r>
              <a:rPr lang="en-US" dirty="0" err="1" smtClean="0"/>
              <a:t>Artus</a:t>
            </a:r>
            <a:r>
              <a:rPr lang="en-US" dirty="0" smtClean="0"/>
              <a:t> about cult</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Plot Position</a:t>
            </a:r>
            <a:endParaRPr lang="en-US" dirty="0"/>
          </a:p>
        </p:txBody>
      </p:sp>
      <p:sp>
        <p:nvSpPr>
          <p:cNvPr id="3" name="Content Placeholder 2"/>
          <p:cNvSpPr>
            <a:spLocks noGrp="1"/>
          </p:cNvSpPr>
          <p:nvPr>
            <p:ph idx="1"/>
          </p:nvPr>
        </p:nvSpPr>
        <p:spPr/>
        <p:txBody>
          <a:bodyPr/>
          <a:lstStyle/>
          <a:p>
            <a:r>
              <a:rPr lang="en-US" dirty="0" smtClean="0"/>
              <a:t>Explicit but abstract visualization of possible endings for the current scene &amp; how close </a:t>
            </a:r>
            <a:r>
              <a:rPr lang="en-US" dirty="0" err="1" smtClean="0"/>
              <a:t>NPCs</a:t>
            </a:r>
            <a:r>
              <a:rPr lang="en-US" dirty="0" smtClean="0"/>
              <a:t> are to committing to one of those endings</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Plot Position</a:t>
            </a:r>
            <a:endParaRPr lang="en-US" dirty="0"/>
          </a:p>
        </p:txBody>
      </p:sp>
      <p:sp>
        <p:nvSpPr>
          <p:cNvPr id="3" name="Content Placeholder 2"/>
          <p:cNvSpPr>
            <a:spLocks noGrp="1"/>
          </p:cNvSpPr>
          <p:nvPr>
            <p:ph idx="1"/>
          </p:nvPr>
        </p:nvSpPr>
        <p:spPr/>
        <p:txBody>
          <a:bodyPr/>
          <a:lstStyle/>
          <a:p>
            <a:r>
              <a:rPr lang="en-US" dirty="0" smtClean="0"/>
              <a:t>Explicit but abstract visualization of possible endings for the current scene &amp; how close </a:t>
            </a:r>
            <a:r>
              <a:rPr lang="en-US" dirty="0" err="1" smtClean="0"/>
              <a:t>NPCs</a:t>
            </a:r>
            <a:r>
              <a:rPr lang="en-US" dirty="0" smtClean="0"/>
              <a:t> are to committing to one of those endings</a:t>
            </a:r>
            <a:endParaRPr lang="en-US" dirty="0"/>
          </a:p>
        </p:txBody>
      </p:sp>
      <p:pic>
        <p:nvPicPr>
          <p:cNvPr id="6" name="Picture 5" descr="Screen Shot 2014-11-02 at 10.17.54 PM.png"/>
          <p:cNvPicPr>
            <a:picLocks noChangeAspect="1"/>
          </p:cNvPicPr>
          <p:nvPr/>
        </p:nvPicPr>
        <p:blipFill>
          <a:blip r:embed="rId3"/>
          <a:stretch>
            <a:fillRect/>
          </a:stretch>
        </p:blipFill>
        <p:spPr>
          <a:xfrm>
            <a:off x="1484510" y="3195750"/>
            <a:ext cx="6264422" cy="3511873"/>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Questions</a:t>
            </a:r>
            <a:endParaRPr lang="en-US" dirty="0"/>
          </a:p>
        </p:txBody>
      </p:sp>
      <p:sp>
        <p:nvSpPr>
          <p:cNvPr id="3" name="Content Placeholder 2"/>
          <p:cNvSpPr>
            <a:spLocks noGrp="1"/>
          </p:cNvSpPr>
          <p:nvPr>
            <p:ph idx="1"/>
          </p:nvPr>
        </p:nvSpPr>
        <p:spPr/>
        <p:txBody>
          <a:bodyPr/>
          <a:lstStyle/>
          <a:p>
            <a:r>
              <a:rPr lang="en-US" dirty="0" smtClean="0"/>
              <a:t>If we’re modeling multiple kinds of system (narrative, agent relationships and emotions, conversation flow, protagonist intentions), which of these is most directly accessible to the player?</a:t>
            </a:r>
          </a:p>
          <a:p>
            <a:endParaRPr lang="en-US" dirty="0" smtClean="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Questions</a:t>
            </a:r>
            <a:endParaRPr lang="en-US" dirty="0"/>
          </a:p>
        </p:txBody>
      </p:sp>
      <p:sp>
        <p:nvSpPr>
          <p:cNvPr id="3" name="Content Placeholder 2"/>
          <p:cNvSpPr>
            <a:spLocks noGrp="1"/>
          </p:cNvSpPr>
          <p:nvPr>
            <p:ph idx="1"/>
          </p:nvPr>
        </p:nvSpPr>
        <p:spPr/>
        <p:txBody>
          <a:bodyPr/>
          <a:lstStyle/>
          <a:p>
            <a:r>
              <a:rPr lang="en-US" dirty="0" smtClean="0"/>
              <a:t>If we’re modeling multiple kinds of system (narrative, agent relationships and emotions, conversation flow, protagonist intentions), which of these is most directly accessible to the player?</a:t>
            </a:r>
          </a:p>
          <a:p>
            <a:r>
              <a:rPr lang="en-US" dirty="0" smtClean="0"/>
              <a:t>Does the player understand how these systems fit together? Does the UI support that understanding?</a:t>
            </a:r>
          </a:p>
          <a:p>
            <a:pPr>
              <a:buNone/>
            </a:pPr>
            <a:endParaRPr lang="en-US" dirty="0" smtClean="0"/>
          </a:p>
          <a:p>
            <a:endParaRPr lang="en-US" dirty="0" smtClean="0"/>
          </a:p>
          <a:p>
            <a:endParaRPr lang="en-US"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Questions</a:t>
            </a:r>
            <a:endParaRPr lang="en-US" dirty="0"/>
          </a:p>
        </p:txBody>
      </p:sp>
      <p:sp>
        <p:nvSpPr>
          <p:cNvPr id="3" name="Content Placeholder 2"/>
          <p:cNvSpPr>
            <a:spLocks noGrp="1"/>
          </p:cNvSpPr>
          <p:nvPr>
            <p:ph idx="1"/>
          </p:nvPr>
        </p:nvSpPr>
        <p:spPr/>
        <p:txBody>
          <a:bodyPr/>
          <a:lstStyle/>
          <a:p>
            <a:r>
              <a:rPr lang="en-US" dirty="0" smtClean="0"/>
              <a:t>If we’re modeling multiple kinds of system (narrative, agent relationships and emotions, conversation flow, protagonist intentions), which of these is most directly accessible to the player?</a:t>
            </a:r>
          </a:p>
          <a:p>
            <a:r>
              <a:rPr lang="en-US" dirty="0" smtClean="0"/>
              <a:t>Does the player understand how these systems fit together? Does the UI support that understanding?</a:t>
            </a:r>
          </a:p>
          <a:p>
            <a:r>
              <a:rPr lang="en-US" dirty="0" smtClean="0"/>
              <a:t>Which offers the highest fidelity? Are other, lower-fidelity systems providing output in the same channel?</a:t>
            </a:r>
          </a:p>
          <a:p>
            <a:pPr>
              <a:buNone/>
            </a:pPr>
            <a:endParaRPr lang="en-US" dirty="0" smtClean="0"/>
          </a:p>
          <a:p>
            <a:endParaRPr lang="en-US" dirty="0" smtClean="0"/>
          </a:p>
          <a:p>
            <a:endParaRPr lang="en-US"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err="1" smtClean="0"/>
              <a:t>Versu.com</a:t>
            </a:r>
            <a:r>
              <a:rPr lang="en-US" dirty="0" smtClean="0"/>
              <a:t> – papers on </a:t>
            </a:r>
            <a:r>
              <a:rPr lang="en-US" dirty="0" err="1" smtClean="0"/>
              <a:t>Versu</a:t>
            </a:r>
            <a:r>
              <a:rPr lang="en-US" dirty="0" smtClean="0"/>
              <a:t> and Prompter</a:t>
            </a:r>
          </a:p>
          <a:p>
            <a:r>
              <a:rPr lang="en-US" dirty="0" smtClean="0"/>
              <a:t>“Threaded Conversation” library for Inform 7</a:t>
            </a:r>
          </a:p>
          <a:p>
            <a:r>
              <a:rPr lang="en-US" dirty="0" err="1" smtClean="0"/>
              <a:t>Emshort.wordpress.com</a:t>
            </a:r>
            <a:r>
              <a:rPr lang="en-US" dirty="0" smtClean="0"/>
              <a:t> – my writing on interactive storytelling, including “conversation” subcategory for articles and post mortems on conversation projects</a:t>
            </a:r>
          </a:p>
          <a:p>
            <a:r>
              <a:rPr lang="en-US" dirty="0" smtClean="0">
                <a:hlinkClick r:id="rId2"/>
              </a:rPr>
              <a:t>emshortif@gmail.com</a:t>
            </a:r>
            <a:r>
              <a:rPr lang="en-US" dirty="0" smtClean="0"/>
              <a:t> or @</a:t>
            </a:r>
            <a:r>
              <a:rPr lang="en-US" dirty="0" err="1" smtClean="0"/>
              <a:t>emshort</a:t>
            </a:r>
            <a:r>
              <a:rPr lang="en-US" dirty="0" smtClean="0"/>
              <a:t> to contact me</a:t>
            </a:r>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5978</TotalTime>
  <Words>6391</Words>
  <Application>Microsoft Macintosh PowerPoint</Application>
  <PresentationFormat>On-screen Show (4:3)</PresentationFormat>
  <Paragraphs>462</Paragraphs>
  <Slides>51</Slides>
  <Notes>44</Notes>
  <HiddenSlides>0</HiddenSlides>
  <MMClips>0</MMClips>
  <ScaleCrop>false</ScaleCrop>
  <HeadingPairs>
    <vt:vector size="4" baseType="variant">
      <vt:variant>
        <vt:lpstr>Design Template</vt:lpstr>
      </vt:variant>
      <vt:variant>
        <vt:i4>1</vt:i4>
      </vt:variant>
      <vt:variant>
        <vt:lpstr>Slide Titles</vt:lpstr>
      </vt:variant>
      <vt:variant>
        <vt:i4>51</vt:i4>
      </vt:variant>
    </vt:vector>
  </HeadingPairs>
  <TitlesOfParts>
    <vt:vector size="52" baseType="lpstr">
      <vt:lpstr>Inkwell</vt:lpstr>
      <vt:lpstr>Narrative and Simulation in Interactive Dialogue</vt:lpstr>
      <vt:lpstr>Blood &amp; Laurels</vt:lpstr>
      <vt:lpstr>Prior Work</vt:lpstr>
      <vt:lpstr>Conversation Design Goals</vt:lpstr>
      <vt:lpstr>Conversation Design Goals</vt:lpstr>
      <vt:lpstr>Conversation Design Goals</vt:lpstr>
      <vt:lpstr>Conversation Design Goals</vt:lpstr>
      <vt:lpstr>Tool Goals</vt:lpstr>
      <vt:lpstr>Tool Goals</vt:lpstr>
      <vt:lpstr>“Threaded Conversation”</vt:lpstr>
      <vt:lpstr>Slide 11</vt:lpstr>
      <vt:lpstr>Slide 12</vt:lpstr>
      <vt:lpstr>Slide 13</vt:lpstr>
      <vt:lpstr>Slide 14</vt:lpstr>
      <vt:lpstr>Slide 15</vt:lpstr>
      <vt:lpstr>Slide 16</vt:lpstr>
      <vt:lpstr>Blood &amp; Laurels</vt:lpstr>
      <vt:lpstr>Project-Specific Goals</vt:lpstr>
      <vt:lpstr>Project-Specific Goals</vt:lpstr>
      <vt:lpstr>Project-Specific Goals</vt:lpstr>
      <vt:lpstr>Project-Specific Goals</vt:lpstr>
      <vt:lpstr>Areas of Assessment</vt:lpstr>
      <vt:lpstr>Library Development: TC</vt:lpstr>
      <vt:lpstr>Slide 24</vt:lpstr>
      <vt:lpstr>Library Development: TC</vt:lpstr>
      <vt:lpstr>Library Development: Scenes</vt:lpstr>
      <vt:lpstr>Tools Development: Prompter</vt:lpstr>
      <vt:lpstr>Slide 28</vt:lpstr>
      <vt:lpstr>Slide 29</vt:lpstr>
      <vt:lpstr>Slide 30</vt:lpstr>
      <vt:lpstr>Finished Product Stats</vt:lpstr>
      <vt:lpstr>Ease of Authoring Content</vt:lpstr>
      <vt:lpstr>Pacing and Plot Coherence</vt:lpstr>
      <vt:lpstr>Pacing and Plot Coherence</vt:lpstr>
      <vt:lpstr>Pacing and Plot Coherence</vt:lpstr>
      <vt:lpstr>Pacing and Plot Coherence</vt:lpstr>
      <vt:lpstr>Characters and Agency</vt:lpstr>
      <vt:lpstr>Characters and Agency</vt:lpstr>
      <vt:lpstr>Characters and Agency</vt:lpstr>
      <vt:lpstr>Character Persuasiveness</vt:lpstr>
      <vt:lpstr>Character Persuasiveness</vt:lpstr>
      <vt:lpstr>Character Persuasiveness</vt:lpstr>
      <vt:lpstr>Design Issue!</vt:lpstr>
      <vt:lpstr>Possible Future Solutions</vt:lpstr>
      <vt:lpstr>Multiplicative Approach</vt:lpstr>
      <vt:lpstr>Communicating Plot Position</vt:lpstr>
      <vt:lpstr>Communicating Plot Position</vt:lpstr>
      <vt:lpstr>Concluding Questions</vt:lpstr>
      <vt:lpstr>Concluding Questions</vt:lpstr>
      <vt:lpstr>Concluding Questions</vt:lpstr>
      <vt:lpstr>Resources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ICIDS Keynote</dc:title>
  <dc:creator>User</dc:creator>
  <cp:lastModifiedBy>User</cp:lastModifiedBy>
  <cp:revision>254</cp:revision>
  <dcterms:created xsi:type="dcterms:W3CDTF">2014-11-02T23:11:31Z</dcterms:created>
  <dcterms:modified xsi:type="dcterms:W3CDTF">2014-11-03T00:35:00Z</dcterms:modified>
</cp:coreProperties>
</file>